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344" r:id="rId2"/>
    <p:sldId id="381" r:id="rId3"/>
    <p:sldId id="346" r:id="rId4"/>
    <p:sldId id="399" r:id="rId5"/>
    <p:sldId id="400" r:id="rId6"/>
    <p:sldId id="401" r:id="rId7"/>
    <p:sldId id="443" r:id="rId8"/>
    <p:sldId id="403" r:id="rId9"/>
    <p:sldId id="402" r:id="rId10"/>
    <p:sldId id="404" r:id="rId11"/>
    <p:sldId id="405" r:id="rId12"/>
    <p:sldId id="406" r:id="rId13"/>
    <p:sldId id="407" r:id="rId14"/>
    <p:sldId id="408" r:id="rId15"/>
    <p:sldId id="409" r:id="rId16"/>
    <p:sldId id="410" r:id="rId17"/>
    <p:sldId id="424" r:id="rId18"/>
    <p:sldId id="411" r:id="rId19"/>
    <p:sldId id="412" r:id="rId20"/>
    <p:sldId id="426" r:id="rId21"/>
    <p:sldId id="413" r:id="rId22"/>
    <p:sldId id="414" r:id="rId23"/>
    <p:sldId id="421" r:id="rId24"/>
    <p:sldId id="417" r:id="rId25"/>
    <p:sldId id="418" r:id="rId26"/>
    <p:sldId id="419" r:id="rId27"/>
    <p:sldId id="422" r:id="rId28"/>
    <p:sldId id="423" r:id="rId29"/>
    <p:sldId id="427" r:id="rId30"/>
    <p:sldId id="428" r:id="rId31"/>
    <p:sldId id="429" r:id="rId32"/>
    <p:sldId id="430" r:id="rId33"/>
    <p:sldId id="431" r:id="rId34"/>
    <p:sldId id="432" r:id="rId35"/>
    <p:sldId id="433" r:id="rId36"/>
    <p:sldId id="435" r:id="rId37"/>
    <p:sldId id="436" r:id="rId38"/>
    <p:sldId id="438" r:id="rId39"/>
    <p:sldId id="439" r:id="rId40"/>
    <p:sldId id="440" r:id="rId41"/>
    <p:sldId id="441" r:id="rId42"/>
    <p:sldId id="442" r:id="rId43"/>
  </p:sldIdLst>
  <p:sldSz cx="12192000" cy="6858000"/>
  <p:notesSz cx="6858000" cy="9144000"/>
  <p:embeddedFontLst>
    <p:embeddedFont>
      <p:font typeface="Segoe UI Black" panose="020B0A02040204020203" pitchFamily="34" charset="0"/>
      <p:bold r:id="rId45"/>
      <p:boldItalic r:id="rId46"/>
    </p:embeddedFont>
    <p:embeddedFont>
      <p:font typeface="Roboto Condensed" panose="020B0604020202020204" charset="0"/>
      <p:regular r:id="rId47"/>
      <p:bold r:id="rId48"/>
      <p:italic r:id="rId49"/>
      <p:boldItalic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mbria Math" panose="02040503050406030204" pitchFamily="18" charset="0"/>
      <p:regular r:id="rId55"/>
    </p:embeddedFont>
    <p:embeddedFont>
      <p:font typeface="Roboto Condensed Light" panose="020B0604020202020204" charset="0"/>
      <p:regular r:id="rId56"/>
      <p:italic r:id="rId57"/>
    </p:embeddedFont>
    <p:embeddedFont>
      <p:font typeface="Cambria" panose="02040503050406030204" pitchFamily="18" charset="0"/>
      <p:regular r:id="rId58"/>
      <p:bold r:id="rId59"/>
      <p:italic r:id="rId60"/>
      <p:boldItalic r:id="rId61"/>
    </p:embeddedFont>
    <p:embeddedFont>
      <p:font typeface="Wingdings 3" panose="05040102010807070707" pitchFamily="18" charset="2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R8Ivw+z7GeBUq6CPQyuilw==" hashData="lbLrJ7yo5HXKwZovHJ9wZxX/yYMxoxW1Zt1QJo0FyQvXZpU4I16Lsng4GYtwMLocWV2nwPTLHG3JXdkDnAliZQ=="/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5100"/>
    <a:srgbClr val="FF6600"/>
    <a:srgbClr val="9A18A8"/>
    <a:srgbClr val="B00000"/>
    <a:srgbClr val="FF9900"/>
    <a:srgbClr val="FF5050"/>
    <a:srgbClr val="FFFF66"/>
    <a:srgbClr val="FFFF99"/>
    <a:srgbClr val="FF9933"/>
    <a:srgbClr val="F3AB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576" y="54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jpeg"/><Relationship Id="rId5" Type="http://schemas.openxmlformats.org/officeDocument/2006/relationships/image" Target="../media/image3.png"/><Relationship Id="rId10" Type="http://schemas.openxmlformats.org/officeDocument/2006/relationships/image" Target="../media/image14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225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516204" y="1223791"/>
            <a:ext cx="2653744" cy="37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Vadgama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5 – Superconductivity</a:t>
            </a:r>
          </a:p>
        </p:txBody>
      </p:sp>
    </p:spTree>
    <p:extLst>
      <p:ext uri="{BB962C8B-B14F-4D97-AF65-F5344CB8AC3E}">
        <p14:creationId xmlns:p14="http://schemas.microsoft.com/office/powerpoint/2010/main" val="128464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D61FEC-075B-4EDD-97CA-36E6F72630F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223" y="6087939"/>
            <a:ext cx="2554142" cy="5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Vadgama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5 – Superconductivity</a:t>
            </a: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Vadgama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5 – Superconductivity</a:t>
            </a: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Vadgama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5 – Superconductivity</a:t>
            </a:r>
          </a:p>
        </p:txBody>
      </p: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Vadgama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5 – Superconductivity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225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8" descr="How to write an Integration test for Node Application"/>
          <p:cNvPicPr>
            <a:picLocks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95" y="2104932"/>
            <a:ext cx="4572000" cy="212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Vadgama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32920" cy="1844608"/>
          </a:xfrm>
        </p:spPr>
        <p:txBody>
          <a:bodyPr wrap="square">
            <a:sp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5 – Superconductivity</a:t>
            </a:r>
          </a:p>
        </p:txBody>
      </p:sp>
    </p:spTree>
    <p:extLst>
      <p:ext uri="{BB962C8B-B14F-4D97-AF65-F5344CB8AC3E}">
        <p14:creationId xmlns:p14="http://schemas.microsoft.com/office/powerpoint/2010/main" val="2897599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Vadgama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5 – Superconductivity</a:t>
            </a:r>
          </a:p>
        </p:txBody>
      </p:sp>
    </p:spTree>
    <p:extLst>
      <p:ext uri="{BB962C8B-B14F-4D97-AF65-F5344CB8AC3E}">
        <p14:creationId xmlns:p14="http://schemas.microsoft.com/office/powerpoint/2010/main" val="989692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S. Vadgama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5 – Superconductivity</a:t>
            </a: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1844608"/>
          </a:xfrm>
        </p:spPr>
        <p:txBody>
          <a:bodyPr>
            <a:sp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S.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Vadgama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5 – Superconductivity</a:t>
            </a:r>
          </a:p>
        </p:txBody>
      </p:sp>
    </p:spTree>
    <p:extLst>
      <p:ext uri="{BB962C8B-B14F-4D97-AF65-F5344CB8AC3E}">
        <p14:creationId xmlns:p14="http://schemas.microsoft.com/office/powerpoint/2010/main" val="1846077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S. Vadgama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5 – Superconductivity</a:t>
            </a:r>
          </a:p>
        </p:txBody>
      </p:sp>
    </p:spTree>
    <p:extLst>
      <p:ext uri="{BB962C8B-B14F-4D97-AF65-F5344CB8AC3E}">
        <p14:creationId xmlns:p14="http://schemas.microsoft.com/office/powerpoint/2010/main" val="316668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S.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Vadgama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5 – Superconductivity</a:t>
            </a: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1844608"/>
          </a:xfrm>
        </p:spPr>
        <p:txBody>
          <a:bodyPr>
            <a:sp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rgbClr val="002060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rgbClr val="002060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rgbClr val="002060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Vadgama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#3110018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Module 5 – Superconductivity</a:t>
            </a:r>
          </a:p>
        </p:txBody>
      </p:sp>
    </p:spTree>
    <p:extLst>
      <p:ext uri="{BB962C8B-B14F-4D97-AF65-F5344CB8AC3E}">
        <p14:creationId xmlns:p14="http://schemas.microsoft.com/office/powerpoint/2010/main" val="3986568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94" r:id="rId3"/>
    <p:sldLayoutId id="2147483693" r:id="rId4"/>
    <p:sldLayoutId id="2147483687" r:id="rId5"/>
    <p:sldLayoutId id="2147483696" r:id="rId6"/>
    <p:sldLayoutId id="2147483695" r:id="rId7"/>
    <p:sldLayoutId id="2147483688" r:id="rId8"/>
    <p:sldLayoutId id="2147483698" r:id="rId9"/>
    <p:sldLayoutId id="2147483697" r:id="rId10"/>
    <p:sldLayoutId id="2147483671" r:id="rId11"/>
    <p:sldLayoutId id="2147483672" r:id="rId12"/>
    <p:sldLayoutId id="2147483689" r:id="rId13"/>
    <p:sldLayoutId id="2147483690" r:id="rId14"/>
    <p:sldLayoutId id="2147483674" r:id="rId15"/>
    <p:sldLayoutId id="2147483676" r:id="rId16"/>
    <p:sldLayoutId id="2147483677" r:id="rId17"/>
    <p:sldLayoutId id="2147483678" r:id="rId18"/>
    <p:sldLayoutId id="2147483679" r:id="rId19"/>
    <p:sldLayoutId id="2147483681" r:id="rId20"/>
    <p:sldLayoutId id="2147483683" r:id="rId21"/>
    <p:sldLayoutId id="2147483682" r:id="rId22"/>
    <p:sldLayoutId id="2147483684" r:id="rId23"/>
    <p:sldLayoutId id="2147483685" r:id="rId24"/>
    <p:sldLayoutId id="2147483686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262376" y="1304857"/>
            <a:ext cx="3514340" cy="1110797"/>
          </a:xfrm>
        </p:spPr>
        <p:txBody>
          <a:bodyPr/>
          <a:lstStyle/>
          <a:p>
            <a:r>
              <a:rPr lang="en-US" dirty="0" smtClean="0"/>
              <a:t>Module:4</a:t>
            </a:r>
            <a:endParaRPr lang="en-US" sz="44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vishal.vadgama@darshan.ac.in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+91 8866118980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829419" y="5646830"/>
            <a:ext cx="3735998" cy="290081"/>
          </a:xfrm>
        </p:spPr>
        <p:txBody>
          <a:bodyPr/>
          <a:lstStyle/>
          <a:p>
            <a:r>
              <a:rPr lang="en-US" dirty="0"/>
              <a:t>Humanities and Science Department</a:t>
            </a:r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Vishal S. Vadgama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b="1" dirty="0" smtClean="0"/>
              <a:t>Basic Science (Physics) (BSP)</a:t>
            </a:r>
          </a:p>
          <a:p>
            <a:endParaRPr lang="en-US" b="1" dirty="0"/>
          </a:p>
          <a:p>
            <a:r>
              <a:rPr lang="en-US" dirty="0"/>
              <a:t>GTU # 3110018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" r="1127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1237957" y="2475294"/>
            <a:ext cx="5367560" cy="108662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6600" b="1" smtClean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</a:rPr>
              <a:t>Measurements</a:t>
            </a:r>
            <a:endParaRPr lang="en-IN" sz="6600" b="1" dirty="0">
              <a:solidFill>
                <a:schemeClr val="tx1">
                  <a:lumMod val="90000"/>
                  <a:lumOff val="1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8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Four – Probe </a:t>
            </a:r>
            <a:r>
              <a:rPr lang="en-IN" dirty="0" smtClean="0"/>
              <a:t>Method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0" y="711202"/>
                <a:ext cx="12192000" cy="38198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265113" indent="-265113"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</a:pPr>
                <a:r>
                  <a:rPr lang="en-US" sz="2400" dirty="0" smtClean="0"/>
                  <a:t>Differential </a:t>
                </a:r>
                <a:r>
                  <a:rPr lang="en-US" sz="2400" dirty="0"/>
                  <a:t>resistance can be measure </a:t>
                </a:r>
                <a:r>
                  <a:rPr lang="en-US" sz="2400" dirty="0" smtClean="0"/>
                  <a:t>as: </a:t>
                </a:r>
                <a:endParaRPr lang="en-US" sz="2400" dirty="0"/>
              </a:p>
              <a:p>
                <a:pPr>
                  <a:spcBef>
                    <a:spcPts val="1000"/>
                  </a:spcBef>
                  <a:buClr>
                    <a:schemeClr val="accent6"/>
                  </a:buClr>
                </a:pPr>
                <a:endParaRPr lang="en-IN" sz="2400" dirty="0" smtClean="0"/>
              </a:p>
              <a:p>
                <a:pPr marL="273050"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dR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  <a:p>
                <a:pPr>
                  <a:spcBef>
                    <a:spcPts val="1000"/>
                  </a:spcBef>
                  <a:buClr>
                    <a:schemeClr val="accent6"/>
                  </a:buClr>
                </a:pPr>
                <a:endParaRPr lang="en-US" sz="2400" dirty="0"/>
              </a:p>
              <a:p>
                <a:pPr marL="265113" indent="-265113"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</a:pPr>
                <a:r>
                  <a:rPr lang="en-US" sz="2400" dirty="0" smtClean="0"/>
                  <a:t>dR </a:t>
                </a:r>
                <a:r>
                  <a:rPr lang="en-US" sz="2400" dirty="0"/>
                  <a:t>is the resistance between two points with the distance dx.</a:t>
                </a:r>
              </a:p>
              <a:p>
                <a:pPr marL="265113" indent="-265113"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</a:pPr>
                <a:r>
                  <a:rPr lang="en-US" sz="2400" dirty="0" smtClean="0"/>
                  <a:t>A </a:t>
                </a:r>
                <a:r>
                  <a:rPr lang="en-US" sz="2400" dirty="0"/>
                  <a:t>is the area that current goes through.</a:t>
                </a:r>
              </a:p>
              <a:p>
                <a:pPr marL="265113" indent="-265113"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</a:pPr>
                <a:r>
                  <a:rPr lang="en-US" sz="2400" dirty="0" smtClean="0"/>
                  <a:t>ρ </a:t>
                </a:r>
                <a:r>
                  <a:rPr lang="en-US" sz="2400" dirty="0"/>
                  <a:t>is the resistivity of the sample. </a:t>
                </a: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11202"/>
                <a:ext cx="12192000" cy="3819856"/>
              </a:xfrm>
              <a:prstGeom prst="rect">
                <a:avLst/>
              </a:prstGeom>
              <a:blipFill>
                <a:blip r:embed="rId2"/>
                <a:stretch>
                  <a:fillRect l="-700" t="-1118" b="-19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98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Four – Probe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38496"/>
            <a:ext cx="5518993" cy="530745"/>
          </a:xfrm>
        </p:spPr>
        <p:txBody>
          <a:bodyPr/>
          <a:lstStyle/>
          <a:p>
            <a:r>
              <a:rPr lang="en-US" dirty="0"/>
              <a:t>Case: 1 Bulk material (when s &lt;&lt; t)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0" y="1502167"/>
                <a:ext cx="1906227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02167"/>
                <a:ext cx="1906227" cy="9221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0" y="2657269"/>
            <a:ext cx="4136389" cy="4801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Integrating both the sides,</a:t>
            </a:r>
            <a:endParaRPr lang="en-IN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451" y="834030"/>
            <a:ext cx="4163549" cy="4952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0" y="3370326"/>
                <a:ext cx="2152384" cy="1218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ρ</m:t>
                          </m:r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dx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70326"/>
                <a:ext cx="2152384" cy="1218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0" y="4821984"/>
                <a:ext cx="2626040" cy="1218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ρ</m:t>
                          </m:r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dx</m:t>
                                  </m:r>
                                </m:num>
                                <m:den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  <m:sSup>
                                    <m:sSup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sz="2400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40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4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21984"/>
                <a:ext cx="2626040" cy="121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759496" y="5191284"/>
            <a:ext cx="5268955" cy="4801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Area of half hemispherical shell = 2 </a:t>
            </a:r>
            <a:r>
              <a:rPr lang="el-GR" sz="2400" dirty="0" smtClean="0"/>
              <a:t>π</a:t>
            </a:r>
            <a:r>
              <a:rPr lang="en-IN" sz="2400" dirty="0" smtClean="0"/>
              <a:t> x</a:t>
            </a:r>
            <a:r>
              <a:rPr lang="en-IN" sz="2400" baseline="30000" dirty="0" smtClean="0"/>
              <a:t>2</a:t>
            </a:r>
            <a:endParaRPr lang="en-IN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3682314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build="p"/>
      <p:bldP spid="8" grpId="0" build="p"/>
      <p:bldP spid="9" grpId="0" build="p"/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Four – Probe Method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451" y="834030"/>
            <a:ext cx="4163549" cy="495202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1" y="711202"/>
            <a:ext cx="8028451" cy="1540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>
                <a:solidFill>
                  <a:srgbClr val="002060"/>
                </a:solidFill>
              </a:rPr>
              <a:t>Explanation:</a:t>
            </a:r>
            <a:endParaRPr lang="en-IN" sz="2400" dirty="0">
              <a:solidFill>
                <a:srgbClr val="002060"/>
              </a:solidFill>
            </a:endParaRPr>
          </a:p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Current is injected through the outer probes it travels outward </a:t>
            </a:r>
            <a:endParaRPr lang="en-US" sz="2400" dirty="0" smtClean="0"/>
          </a:p>
          <a:p>
            <a:pPr marL="273050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from </a:t>
            </a:r>
            <a:r>
              <a:rPr lang="en-US" sz="2400" dirty="0"/>
              <a:t>the point of contact through bulk area. 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-2" y="2194335"/>
                <a:ext cx="2666949" cy="12164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ρ</m:t>
                          </m:r>
                        </m:num>
                        <m:den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2194335"/>
                <a:ext cx="2666949" cy="12164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0" y="3410758"/>
                <a:ext cx="2653803" cy="917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smtClean="0"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4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ρ</m:t>
                          </m:r>
                        </m:num>
                        <m:den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 1 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  <m:sup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10758"/>
                <a:ext cx="2653803" cy="9171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-2" y="4631254"/>
                <a:ext cx="3053785" cy="7961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ρ</m:t>
                          </m:r>
                        </m:num>
                        <m:den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den>
                          </m:f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4631254"/>
                <a:ext cx="3053785" cy="7961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-2" y="5730691"/>
                <a:ext cx="2102627" cy="7961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ρ</m:t>
                          </m:r>
                        </m:num>
                        <m:den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" y="5730691"/>
                <a:ext cx="2102627" cy="7961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3182374" y="2405183"/>
            <a:ext cx="0" cy="4121623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268102" y="2365053"/>
                <a:ext cx="1596847" cy="7255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ρ</m:t>
                          </m:r>
                        </m:num>
                        <m:den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πs</m:t>
                          </m:r>
                        </m:den>
                      </m:f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102" y="2365053"/>
                <a:ext cx="1596847" cy="7255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3268102" y="3168708"/>
            <a:ext cx="5074709" cy="830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IN" sz="2400" dirty="0"/>
              <a:t>Due to super position of current, at the </a:t>
            </a:r>
            <a:endParaRPr lang="en-IN" sz="2400" dirty="0" smtClean="0"/>
          </a:p>
          <a:p>
            <a:pPr marL="273050">
              <a:spcBef>
                <a:spcPts val="1000"/>
              </a:spcBef>
              <a:buClr>
                <a:schemeClr val="accent6"/>
              </a:buClr>
            </a:pPr>
            <a:r>
              <a:rPr lang="en-IN" sz="2400" dirty="0" smtClean="0"/>
              <a:t>outer </a:t>
            </a:r>
            <a:r>
              <a:rPr lang="en-IN" sz="2400" dirty="0"/>
              <a:t>two probes, we have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268102" y="4190074"/>
                <a:ext cx="1099404" cy="781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102" y="4190074"/>
                <a:ext cx="1099404" cy="7813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90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build="p"/>
      <p:bldP spid="12" grpId="0" build="p"/>
      <p:bldP spid="13" grpId="0" build="p"/>
      <p:bldP spid="14" grpId="0" build="p"/>
      <p:bldP spid="17" grpId="0" build="p"/>
      <p:bldP spid="18" grpId="0" build="p"/>
      <p:bldP spid="1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Four – Probe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97809" y="834030"/>
                <a:ext cx="1397562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ρ</m:t>
                          </m:r>
                        </m:num>
                        <m:den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πs</m:t>
                          </m:r>
                        </m:den>
                      </m:f>
                      <m:r>
                        <a:rPr lang="en-IN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9" y="834030"/>
                <a:ext cx="1397562" cy="7838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1968159"/>
                <a:ext cx="2228046" cy="791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πs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68159"/>
                <a:ext cx="2228046" cy="791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3110111"/>
            <a:ext cx="6944436" cy="21081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IN" sz="2400" dirty="0"/>
              <a:t>Where, V = potential difference between inner probes</a:t>
            </a:r>
          </a:p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IN" sz="2400" dirty="0"/>
              <a:t>I = current through outer probes</a:t>
            </a:r>
          </a:p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IN" sz="2400" dirty="0"/>
              <a:t>S = spacing between probes</a:t>
            </a:r>
          </a:p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ρ = Resistivity of sample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09282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3" grpId="0" build="p"/>
      <p:bldP spid="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Four – Probe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38496"/>
            <a:ext cx="5418161" cy="530745"/>
          </a:xfrm>
        </p:spPr>
        <p:txBody>
          <a:bodyPr/>
          <a:lstStyle/>
          <a:p>
            <a:r>
              <a:rPr lang="en-US" dirty="0"/>
              <a:t>Case: 2 For thin sheet (when t &lt;&lt; s)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0" y="1337182"/>
            <a:ext cx="7233313" cy="1979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IN" sz="2400" dirty="0"/>
              <a:t>For a very thin sample, we get current rings instead of </a:t>
            </a:r>
            <a:endParaRPr lang="en-IN" sz="2400" dirty="0" smtClean="0"/>
          </a:p>
          <a:p>
            <a:pPr marL="273050">
              <a:spcBef>
                <a:spcPts val="1000"/>
              </a:spcBef>
              <a:buClr>
                <a:schemeClr val="accent6"/>
              </a:buClr>
            </a:pPr>
            <a:r>
              <a:rPr lang="en-IN" sz="2400" dirty="0" smtClean="0"/>
              <a:t>hemispheres</a:t>
            </a:r>
            <a:r>
              <a:rPr lang="en-IN" sz="2400" dirty="0"/>
              <a:t>. i.e., current travels in short </a:t>
            </a:r>
            <a:r>
              <a:rPr lang="en-IN" sz="2400" dirty="0" smtClean="0"/>
              <a:t>cylindrical </a:t>
            </a:r>
          </a:p>
          <a:p>
            <a:pPr marL="273050">
              <a:spcBef>
                <a:spcPts val="1000"/>
              </a:spcBef>
              <a:buClr>
                <a:schemeClr val="accent6"/>
              </a:buClr>
            </a:pPr>
            <a:r>
              <a:rPr lang="en-IN" sz="2400" dirty="0" smtClean="0"/>
              <a:t>shell </a:t>
            </a:r>
            <a:r>
              <a:rPr lang="en-IN" sz="2400" dirty="0"/>
              <a:t>of </a:t>
            </a:r>
            <a:r>
              <a:rPr lang="en-IN" sz="2400" dirty="0" smtClean="0"/>
              <a:t>equipotential.</a:t>
            </a:r>
          </a:p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IN" sz="2400" dirty="0"/>
              <a:t>So the area will be the area of the cylinder i.e., A = 2π</a:t>
            </a:r>
            <a:r>
              <a:rPr lang="en-IN" sz="2400" dirty="0" err="1"/>
              <a:t>xt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0" y="3425291"/>
                <a:ext cx="3483518" cy="922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den>
                          </m:f>
                        </m:e>
                      </m:d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num>
                            <m:den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πxt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25291"/>
                <a:ext cx="3483518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0" y="4456352"/>
            <a:ext cx="3164969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IN" sz="2400" dirty="0"/>
              <a:t>Integrating both sides,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0" y="5026902"/>
                <a:ext cx="2413674" cy="12164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</m:nary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num>
                            <m:den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πxt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26902"/>
                <a:ext cx="2413674" cy="12164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138" y="738496"/>
            <a:ext cx="5048955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7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11" grpId="0" build="p"/>
      <p:bldP spid="12" grpId="0" build="p"/>
      <p:bldP spid="1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Four – Probe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738496"/>
                <a:ext cx="2413674" cy="12164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ρ</m:t>
                          </m:r>
                        </m:e>
                      </m:nary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num>
                            <m:den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πxt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38496"/>
                <a:ext cx="2413674" cy="12164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1982214"/>
                <a:ext cx="2771143" cy="12164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ρ</m:t>
                          </m:r>
                        </m:num>
                        <m:den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πt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</m:e>
                      </m:nary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82214"/>
                <a:ext cx="2771143" cy="12164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0" y="3355410"/>
                <a:ext cx="2841419" cy="7254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ρ</m:t>
                          </m:r>
                        </m:num>
                        <m:den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πt</m:t>
                          </m:r>
                        </m:den>
                      </m:f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d>
                                <m:d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40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55410"/>
                <a:ext cx="2841419" cy="7254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0" y="4237638"/>
                <a:ext cx="2360518" cy="7254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ρ</m:t>
                          </m:r>
                        </m:num>
                        <m:den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πt</m:t>
                          </m:r>
                        </m:den>
                      </m:f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37638"/>
                <a:ext cx="2360518" cy="7254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0" y="5427347"/>
            <a:ext cx="7242411" cy="830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IN" sz="2400" dirty="0"/>
              <a:t>Due to super position of current, at the outer two probes, </a:t>
            </a:r>
          </a:p>
          <a:p>
            <a:pPr marL="271463">
              <a:spcBef>
                <a:spcPts val="1000"/>
              </a:spcBef>
              <a:buClr>
                <a:schemeClr val="accent6"/>
              </a:buClr>
            </a:pPr>
            <a:r>
              <a:rPr lang="en-IN" sz="2400" dirty="0" smtClean="0"/>
              <a:t>we </a:t>
            </a:r>
            <a:r>
              <a:rPr lang="en-IN" sz="2400" dirty="0"/>
              <a:t>have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411" y="711201"/>
            <a:ext cx="4949589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8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9" grpId="0" build="p"/>
      <p:bldP spid="1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Four – Probe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775800"/>
                <a:ext cx="1099404" cy="7813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5800"/>
                <a:ext cx="1099404" cy="7813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0" y="1725610"/>
            <a:ext cx="5524589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IN" sz="2400" dirty="0"/>
              <a:t>By Comparing above two equation we get,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-16222" y="2462777"/>
                <a:ext cx="2177263" cy="783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I</m:t>
                          </m:r>
                        </m:den>
                      </m:f>
                      <m:r>
                        <a:rPr lang="en-IN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ρ</m:t>
                          </m:r>
                        </m:num>
                        <m:den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πt</m:t>
                          </m:r>
                        </m:den>
                      </m:f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222" y="2462777"/>
                <a:ext cx="2177263" cy="7837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-16222" y="3583403"/>
                <a:ext cx="2231252" cy="791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πt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 2</m:t>
                          </m:r>
                        </m:den>
                      </m:f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222" y="3583403"/>
                <a:ext cx="2231252" cy="791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0" y="4577359"/>
                <a:ext cx="2482924" cy="791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400"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=4.53 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I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77359"/>
                <a:ext cx="2482924" cy="7916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0" y="5571315"/>
            <a:ext cx="7629099" cy="830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IN" sz="2400" dirty="0"/>
              <a:t>Above expression gives the value of resistivity for thin film.</a:t>
            </a:r>
          </a:p>
        </p:txBody>
      </p:sp>
    </p:spTree>
    <p:extLst>
      <p:ext uri="{BB962C8B-B14F-4D97-AF65-F5344CB8AC3E}">
        <p14:creationId xmlns:p14="http://schemas.microsoft.com/office/powerpoint/2010/main" val="357612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11" grpId="0" build="p"/>
      <p:bldP spid="12" grpId="0" build="p"/>
      <p:bldP spid="1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Four – Probe Method</a:t>
            </a:r>
          </a:p>
        </p:txBody>
      </p:sp>
      <p:pic>
        <p:nvPicPr>
          <p:cNvPr id="1026" name="Picture 2" descr="Image result for bulk material for resistivity for four pro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316" y="900753"/>
            <a:ext cx="7859369" cy="260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Image result for four probe measuring resist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329" y="3774022"/>
            <a:ext cx="4765343" cy="253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52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1064525" y="1828800"/>
            <a:ext cx="9962866" cy="3411940"/>
          </a:xfrm>
          <a:prstGeom prst="horizontalScroll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5400" b="1" dirty="0">
                <a:solidFill>
                  <a:srgbClr val="002060"/>
                </a:solidFill>
                <a:cs typeface="Times New Roman" panose="02020603050405020304" pitchFamily="18" charset="0"/>
              </a:rPr>
              <a:t>Vander Pauw measurement</a:t>
            </a:r>
          </a:p>
        </p:txBody>
      </p:sp>
    </p:spTree>
    <p:extLst>
      <p:ext uri="{BB962C8B-B14F-4D97-AF65-F5344CB8AC3E}">
        <p14:creationId xmlns:p14="http://schemas.microsoft.com/office/powerpoint/2010/main" val="168393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Vander Pauw measurement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0" y="711202"/>
            <a:ext cx="12192000" cy="23868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The </a:t>
            </a:r>
            <a:r>
              <a:rPr lang="en-US" sz="2400" dirty="0"/>
              <a:t>van der Pauw method involves applying a current and measuring voltage using four small </a:t>
            </a:r>
            <a:endParaRPr lang="en-US" sz="2400" dirty="0" smtClean="0"/>
          </a:p>
          <a:p>
            <a:pPr marL="273050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contacts </a:t>
            </a:r>
            <a:r>
              <a:rPr lang="en-US" sz="2400" dirty="0"/>
              <a:t>on the circumference of a flat, arbitrarily shaped sample of uniform thickness.</a:t>
            </a:r>
          </a:p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This </a:t>
            </a:r>
            <a:r>
              <a:rPr lang="en-US" sz="2400" dirty="0"/>
              <a:t>method is particularly useful for measuring very small samples because geometric spacing </a:t>
            </a:r>
            <a:endParaRPr lang="en-US" sz="2400" dirty="0" smtClean="0"/>
          </a:p>
          <a:p>
            <a:pPr marL="273050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of </a:t>
            </a:r>
            <a:r>
              <a:rPr lang="en-US" sz="2400" dirty="0"/>
              <a:t>the contacts is unimportant. Effects due to a sample's size, which is the approximate probe </a:t>
            </a:r>
            <a:endParaRPr lang="en-US" sz="2400" dirty="0" smtClean="0"/>
          </a:p>
          <a:p>
            <a:pPr marL="273050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spacing</a:t>
            </a:r>
            <a:r>
              <a:rPr lang="en-US" sz="2400" dirty="0"/>
              <a:t>, are irrelevant</a:t>
            </a:r>
            <a:r>
              <a:rPr lang="en-US" sz="2400" dirty="0" smtClean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102081"/>
            <a:ext cx="10181230" cy="329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0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301923" y="999000"/>
            <a:ext cx="7588155" cy="4824000"/>
          </a:xfrm>
          <a:prstGeom prst="rect">
            <a:avLst/>
          </a:prstGeom>
          <a:solidFill>
            <a:srgbClr val="45C4FD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63550" indent="-4635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Four – Probe Method</a:t>
            </a:r>
          </a:p>
          <a:p>
            <a:pPr marL="463550" indent="-4635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Vander Pauw measurement</a:t>
            </a:r>
          </a:p>
          <a:p>
            <a:pPr marL="463550" indent="-4635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Hall effect</a:t>
            </a:r>
          </a:p>
          <a:p>
            <a:pPr marL="463550" indent="-4635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Hot point probe measurement</a:t>
            </a:r>
          </a:p>
          <a:p>
            <a:pPr marL="463550" indent="-4635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Capacitance  Voltage Measurement</a:t>
            </a:r>
          </a:p>
          <a:p>
            <a:pPr marL="463550" indent="-4635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Parameter extraction from Diode I.V.</a:t>
            </a:r>
          </a:p>
          <a:p>
            <a:pPr marL="463550" indent="-4635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Deep level Transient Spectroscopy (DLTS)</a:t>
            </a:r>
          </a:p>
          <a:p>
            <a:pPr marL="463550" indent="-463550">
              <a:lnSpc>
                <a:spcPct val="13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UV – Vis Spectroscopy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24608" y="0"/>
            <a:ext cx="1742785" cy="923330"/>
          </a:xfrm>
          <a:prstGeom prst="rect">
            <a:avLst/>
          </a:prstGeom>
        </p:spPr>
        <p:txBody>
          <a:bodyPr wrap="none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en-US" sz="5400" b="1" dirty="0">
                <a:gradFill flip="none" rotWithShape="1">
                  <a:gsLst>
                    <a:gs pos="0">
                      <a:srgbClr val="B00000">
                        <a:shade val="30000"/>
                        <a:satMod val="115000"/>
                      </a:srgbClr>
                    </a:gs>
                    <a:gs pos="50000">
                      <a:srgbClr val="B00000">
                        <a:shade val="67500"/>
                        <a:satMod val="115000"/>
                      </a:srgbClr>
                    </a:gs>
                    <a:gs pos="100000">
                      <a:srgbClr val="B00000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cs typeface="Times New Roman" panose="02020603050405020304" pitchFamily="18" charset="0"/>
              </a:rPr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46662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animBg="1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Vander Pauw measurement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0" y="711202"/>
            <a:ext cx="12192000" cy="3505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From </a:t>
            </a:r>
            <a:r>
              <a:rPr lang="en-US" sz="2400" dirty="0"/>
              <a:t>the measurement made, the following properties of a material can be calculated</a:t>
            </a: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400" dirty="0"/>
              <a:t>1)	Resistivity of the material</a:t>
            </a: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400" dirty="0"/>
              <a:t>2)	Doping type</a:t>
            </a: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400" dirty="0"/>
              <a:t>3)	Carrier density of majority charge carriers</a:t>
            </a: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400" dirty="0"/>
              <a:t>4)	Mobility of charges carriers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370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Vander Pauw measurement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0" y="711202"/>
            <a:ext cx="12192000" cy="5867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The </a:t>
            </a:r>
            <a:r>
              <a:rPr lang="en-US" sz="2400" dirty="0"/>
              <a:t>basic requirements of the method are as under</a:t>
            </a:r>
            <a:r>
              <a:rPr lang="en-US" sz="2400" dirty="0" smtClean="0"/>
              <a:t>:</a:t>
            </a:r>
            <a:endParaRPr lang="en-US" sz="2400" dirty="0"/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1) All </a:t>
            </a:r>
            <a:r>
              <a:rPr lang="en-US" sz="2400" dirty="0"/>
              <a:t>the contacts should be at the periphery of the sample.</a:t>
            </a: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2) Size </a:t>
            </a:r>
            <a:r>
              <a:rPr lang="en-US" sz="2400" dirty="0"/>
              <a:t>of the contacts should be negligibly small as compared to that of the sample.</a:t>
            </a: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3) All </a:t>
            </a:r>
            <a:r>
              <a:rPr lang="en-US" sz="2400" dirty="0"/>
              <a:t>the contacts should be Ohmic.</a:t>
            </a: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4) Sample </a:t>
            </a:r>
            <a:r>
              <a:rPr lang="en-US" sz="2400" dirty="0"/>
              <a:t>should be very thin as compared to its area.</a:t>
            </a: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5) Surface </a:t>
            </a:r>
            <a:r>
              <a:rPr lang="en-US" sz="2400" dirty="0"/>
              <a:t>of the sample should be singly connected i.e. the sample should be free from </a:t>
            </a:r>
            <a:r>
              <a:rPr lang="en-US" sz="2400" dirty="0" smtClean="0"/>
              <a:t>steps and </a:t>
            </a:r>
          </a:p>
          <a:p>
            <a:pPr marL="355600"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discontinuities</a:t>
            </a:r>
            <a:r>
              <a:rPr lang="en-US" sz="2400" dirty="0"/>
              <a:t>.</a:t>
            </a: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6) Sample </a:t>
            </a:r>
            <a:r>
              <a:rPr lang="en-US" sz="2400" dirty="0"/>
              <a:t>should be flat so that the sample surface and contacts lie in the sample plane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048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Vander Pauw measurement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738165" y="847309"/>
            <a:ext cx="4652699" cy="3113336"/>
            <a:chOff x="1325563" y="1873791"/>
            <a:chExt cx="4258148" cy="2600461"/>
          </a:xfrm>
        </p:grpSpPr>
        <p:grpSp>
          <p:nvGrpSpPr>
            <p:cNvPr id="19" name="Group 18"/>
            <p:cNvGrpSpPr/>
            <p:nvPr/>
          </p:nvGrpSpPr>
          <p:grpSpPr>
            <a:xfrm>
              <a:off x="1325563" y="1873791"/>
              <a:ext cx="4258148" cy="2600461"/>
              <a:chOff x="933597" y="1170284"/>
              <a:chExt cx="6302512" cy="3526255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306472" y="1801504"/>
                <a:ext cx="3330053" cy="234741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420114" y="3822464"/>
                <a:ext cx="216000" cy="216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5313529" y="3809999"/>
                <a:ext cx="216000" cy="216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5313529" y="1944805"/>
                <a:ext cx="216000" cy="216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420114" y="1944805"/>
                <a:ext cx="216000" cy="21600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286271" y="1200089"/>
                <a:ext cx="4776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 smtClean="0"/>
                  <a:t>1</a:t>
                </a:r>
                <a:endParaRPr lang="en-IN" sz="2800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269078" y="4173319"/>
                <a:ext cx="4776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 smtClean="0"/>
                  <a:t>2</a:t>
                </a:r>
                <a:endParaRPr lang="en-IN" sz="2800" b="1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182694" y="4167177"/>
                <a:ext cx="4776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 smtClean="0"/>
                  <a:t>3</a:t>
                </a:r>
                <a:endParaRPr lang="en-IN" sz="2800" b="1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182694" y="1170284"/>
                <a:ext cx="4776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 smtClean="0"/>
                  <a:t>4</a:t>
                </a:r>
                <a:endParaRPr lang="en-IN" sz="2800" b="1" dirty="0"/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1204800" y="2033515"/>
                <a:ext cx="1320036" cy="1897038"/>
              </a:xfrm>
              <a:custGeom>
                <a:avLst/>
                <a:gdLst>
                  <a:gd name="connsiteX0" fmla="*/ 1754520 w 1754520"/>
                  <a:gd name="connsiteY0" fmla="*/ 1897039 h 1897039"/>
                  <a:gd name="connsiteX1" fmla="*/ 580812 w 1754520"/>
                  <a:gd name="connsiteY1" fmla="*/ 1501254 h 1897039"/>
                  <a:gd name="connsiteX2" fmla="*/ 21254 w 1754520"/>
                  <a:gd name="connsiteY2" fmla="*/ 805218 h 1897039"/>
                  <a:gd name="connsiteX3" fmla="*/ 280562 w 1754520"/>
                  <a:gd name="connsiteY3" fmla="*/ 177421 h 1897039"/>
                  <a:gd name="connsiteX4" fmla="*/ 1754520 w 1754520"/>
                  <a:gd name="connsiteY4" fmla="*/ 0 h 1897039"/>
                  <a:gd name="connsiteX0" fmla="*/ 1733322 w 1733322"/>
                  <a:gd name="connsiteY0" fmla="*/ 1897039 h 1897039"/>
                  <a:gd name="connsiteX1" fmla="*/ 559614 w 1733322"/>
                  <a:gd name="connsiteY1" fmla="*/ 1501254 h 1897039"/>
                  <a:gd name="connsiteX2" fmla="*/ 56 w 1733322"/>
                  <a:gd name="connsiteY2" fmla="*/ 805218 h 1897039"/>
                  <a:gd name="connsiteX3" fmla="*/ 586911 w 1733322"/>
                  <a:gd name="connsiteY3" fmla="*/ 95534 h 1897039"/>
                  <a:gd name="connsiteX4" fmla="*/ 1733322 w 1733322"/>
                  <a:gd name="connsiteY4" fmla="*/ 0 h 1897039"/>
                  <a:gd name="connsiteX0" fmla="*/ 1733322 w 1733322"/>
                  <a:gd name="connsiteY0" fmla="*/ 1897039 h 1897039"/>
                  <a:gd name="connsiteX1" fmla="*/ 559614 w 1733322"/>
                  <a:gd name="connsiteY1" fmla="*/ 1501254 h 1897039"/>
                  <a:gd name="connsiteX2" fmla="*/ 56 w 1733322"/>
                  <a:gd name="connsiteY2" fmla="*/ 805218 h 1897039"/>
                  <a:gd name="connsiteX3" fmla="*/ 586911 w 1733322"/>
                  <a:gd name="connsiteY3" fmla="*/ 245659 h 1897039"/>
                  <a:gd name="connsiteX4" fmla="*/ 1733322 w 1733322"/>
                  <a:gd name="connsiteY4" fmla="*/ 0 h 1897039"/>
                  <a:gd name="connsiteX0" fmla="*/ 1733322 w 1733322"/>
                  <a:gd name="connsiteY0" fmla="*/ 1897039 h 1897039"/>
                  <a:gd name="connsiteX1" fmla="*/ 559614 w 1733322"/>
                  <a:gd name="connsiteY1" fmla="*/ 1501254 h 1897039"/>
                  <a:gd name="connsiteX2" fmla="*/ 56 w 1733322"/>
                  <a:gd name="connsiteY2" fmla="*/ 859809 h 1897039"/>
                  <a:gd name="connsiteX3" fmla="*/ 586911 w 1733322"/>
                  <a:gd name="connsiteY3" fmla="*/ 245659 h 1897039"/>
                  <a:gd name="connsiteX4" fmla="*/ 1733322 w 1733322"/>
                  <a:gd name="connsiteY4" fmla="*/ 0 h 1897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3322" h="1897039">
                    <a:moveTo>
                      <a:pt x="1733322" y="1897039"/>
                    </a:moveTo>
                    <a:cubicBezTo>
                      <a:pt x="1290907" y="1790131"/>
                      <a:pt x="848492" y="1674126"/>
                      <a:pt x="559614" y="1501254"/>
                    </a:cubicBezTo>
                    <a:cubicBezTo>
                      <a:pt x="270736" y="1328382"/>
                      <a:pt x="-4493" y="1069075"/>
                      <a:pt x="56" y="859809"/>
                    </a:cubicBezTo>
                    <a:cubicBezTo>
                      <a:pt x="4605" y="650543"/>
                      <a:pt x="298033" y="388960"/>
                      <a:pt x="586911" y="245659"/>
                    </a:cubicBezTo>
                    <a:cubicBezTo>
                      <a:pt x="875789" y="102358"/>
                      <a:pt x="1140782" y="21609"/>
                      <a:pt x="1733322" y="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Freeform 15"/>
              <p:cNvSpPr/>
              <p:nvPr/>
            </p:nvSpPr>
            <p:spPr>
              <a:xfrm flipH="1">
                <a:off x="5393319" y="2020960"/>
                <a:ext cx="1302341" cy="1897038"/>
              </a:xfrm>
              <a:custGeom>
                <a:avLst/>
                <a:gdLst>
                  <a:gd name="connsiteX0" fmla="*/ 1754520 w 1754520"/>
                  <a:gd name="connsiteY0" fmla="*/ 1897039 h 1897039"/>
                  <a:gd name="connsiteX1" fmla="*/ 580812 w 1754520"/>
                  <a:gd name="connsiteY1" fmla="*/ 1501254 h 1897039"/>
                  <a:gd name="connsiteX2" fmla="*/ 21254 w 1754520"/>
                  <a:gd name="connsiteY2" fmla="*/ 805218 h 1897039"/>
                  <a:gd name="connsiteX3" fmla="*/ 280562 w 1754520"/>
                  <a:gd name="connsiteY3" fmla="*/ 177421 h 1897039"/>
                  <a:gd name="connsiteX4" fmla="*/ 1754520 w 1754520"/>
                  <a:gd name="connsiteY4" fmla="*/ 0 h 1897039"/>
                  <a:gd name="connsiteX0" fmla="*/ 1733322 w 1733322"/>
                  <a:gd name="connsiteY0" fmla="*/ 1897039 h 1897039"/>
                  <a:gd name="connsiteX1" fmla="*/ 559614 w 1733322"/>
                  <a:gd name="connsiteY1" fmla="*/ 1501254 h 1897039"/>
                  <a:gd name="connsiteX2" fmla="*/ 56 w 1733322"/>
                  <a:gd name="connsiteY2" fmla="*/ 805218 h 1897039"/>
                  <a:gd name="connsiteX3" fmla="*/ 586911 w 1733322"/>
                  <a:gd name="connsiteY3" fmla="*/ 95534 h 1897039"/>
                  <a:gd name="connsiteX4" fmla="*/ 1733322 w 1733322"/>
                  <a:gd name="connsiteY4" fmla="*/ 0 h 1897039"/>
                  <a:gd name="connsiteX0" fmla="*/ 1733322 w 1733322"/>
                  <a:gd name="connsiteY0" fmla="*/ 1897039 h 1897039"/>
                  <a:gd name="connsiteX1" fmla="*/ 559614 w 1733322"/>
                  <a:gd name="connsiteY1" fmla="*/ 1501254 h 1897039"/>
                  <a:gd name="connsiteX2" fmla="*/ 56 w 1733322"/>
                  <a:gd name="connsiteY2" fmla="*/ 805218 h 1897039"/>
                  <a:gd name="connsiteX3" fmla="*/ 586911 w 1733322"/>
                  <a:gd name="connsiteY3" fmla="*/ 245659 h 1897039"/>
                  <a:gd name="connsiteX4" fmla="*/ 1733322 w 1733322"/>
                  <a:gd name="connsiteY4" fmla="*/ 0 h 1897039"/>
                  <a:gd name="connsiteX0" fmla="*/ 1733322 w 1733322"/>
                  <a:gd name="connsiteY0" fmla="*/ 1897039 h 1897039"/>
                  <a:gd name="connsiteX1" fmla="*/ 559614 w 1733322"/>
                  <a:gd name="connsiteY1" fmla="*/ 1501254 h 1897039"/>
                  <a:gd name="connsiteX2" fmla="*/ 56 w 1733322"/>
                  <a:gd name="connsiteY2" fmla="*/ 859809 h 1897039"/>
                  <a:gd name="connsiteX3" fmla="*/ 586911 w 1733322"/>
                  <a:gd name="connsiteY3" fmla="*/ 245659 h 1897039"/>
                  <a:gd name="connsiteX4" fmla="*/ 1733322 w 1733322"/>
                  <a:gd name="connsiteY4" fmla="*/ 0 h 1897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3322" h="1897039">
                    <a:moveTo>
                      <a:pt x="1733322" y="1897039"/>
                    </a:moveTo>
                    <a:cubicBezTo>
                      <a:pt x="1290907" y="1790131"/>
                      <a:pt x="848492" y="1674126"/>
                      <a:pt x="559614" y="1501254"/>
                    </a:cubicBezTo>
                    <a:cubicBezTo>
                      <a:pt x="270736" y="1328382"/>
                      <a:pt x="-4493" y="1069075"/>
                      <a:pt x="56" y="859809"/>
                    </a:cubicBezTo>
                    <a:cubicBezTo>
                      <a:pt x="4605" y="650543"/>
                      <a:pt x="298033" y="388960"/>
                      <a:pt x="586911" y="245659"/>
                    </a:cubicBezTo>
                    <a:cubicBezTo>
                      <a:pt x="875789" y="102358"/>
                      <a:pt x="1140782" y="21609"/>
                      <a:pt x="1733322" y="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8" name="Group 17"/>
              <p:cNvGrpSpPr/>
              <p:nvPr/>
            </p:nvGrpSpPr>
            <p:grpSpPr>
              <a:xfrm>
                <a:off x="933597" y="2463419"/>
                <a:ext cx="998659" cy="829879"/>
                <a:chOff x="8516783" y="2982034"/>
                <a:chExt cx="998659" cy="829879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8516783" y="2982034"/>
                  <a:ext cx="905823" cy="82987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8546157" y="3032173"/>
                  <a:ext cx="969285" cy="7322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800" b="1" dirty="0" smtClean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r>
                    <a:rPr lang="en-IN" sz="2800" b="1" baseline="-25000" dirty="0" smtClean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12</a:t>
                  </a:r>
                  <a:endParaRPr lang="en-IN" sz="1600" b="1" baseline="-25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6154785" y="2441258"/>
                <a:ext cx="1081324" cy="829879"/>
                <a:chOff x="7415481" y="2987659"/>
                <a:chExt cx="1081324" cy="829879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7429345" y="2987659"/>
                  <a:ext cx="905825" cy="829879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7415481" y="3010471"/>
                  <a:ext cx="1081324" cy="7094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800" b="1" dirty="0" smtClean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IN" sz="2800" b="1" baseline="-25000" dirty="0" smtClean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43</a:t>
                  </a:r>
                  <a:endParaRPr lang="en-IN" sz="1600" b="1" baseline="-25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45" name="Group 44"/>
            <p:cNvGrpSpPr/>
            <p:nvPr/>
          </p:nvGrpSpPr>
          <p:grpSpPr>
            <a:xfrm>
              <a:off x="1873486" y="3648302"/>
              <a:ext cx="252000" cy="281212"/>
              <a:chOff x="1873486" y="3648302"/>
              <a:chExt cx="252000" cy="281212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1883346" y="3677514"/>
                <a:ext cx="108000" cy="252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1873486" y="3648302"/>
                <a:ext cx="252000" cy="36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 flipH="1">
              <a:off x="1706047" y="2556190"/>
              <a:ext cx="252000" cy="281212"/>
              <a:chOff x="1777950" y="3689246"/>
              <a:chExt cx="252000" cy="281212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>
                <a:off x="1787810" y="3718458"/>
                <a:ext cx="108000" cy="252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1777950" y="3689246"/>
                <a:ext cx="252000" cy="36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58"/>
          <p:cNvSpPr txBox="1"/>
          <p:nvPr/>
        </p:nvSpPr>
        <p:spPr>
          <a:xfrm>
            <a:off x="1235552" y="4286090"/>
            <a:ext cx="34905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solidFill>
                  <a:schemeClr val="accent4">
                    <a:lumMod val="50000"/>
                  </a:schemeClr>
                </a:solidFill>
              </a:rPr>
              <a:t>Vertical Resistance Measurement</a:t>
            </a:r>
            <a:endParaRPr lang="en-IN" sz="3200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8068629" y="841314"/>
                <a:ext cx="1960408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12,43</m:t>
                          </m:r>
                        </m:sub>
                      </m:sSub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43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629" y="841314"/>
                <a:ext cx="1960408" cy="877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8068629" y="2039822"/>
                <a:ext cx="1968679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21,34</m:t>
                          </m:r>
                        </m:sub>
                      </m:sSub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629" y="2039822"/>
                <a:ext cx="1968679" cy="8771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076900" y="3238330"/>
                <a:ext cx="1960408" cy="879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43,12</m:t>
                          </m:r>
                        </m:sub>
                      </m:sSub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43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900" y="3238330"/>
                <a:ext cx="1960408" cy="879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8076900" y="4439018"/>
                <a:ext cx="1968679" cy="879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34,21</m:t>
                          </m:r>
                        </m:sub>
                      </m:sSub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900" y="4439018"/>
                <a:ext cx="1968679" cy="8792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1465638" y="5645701"/>
                <a:ext cx="6976359" cy="803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vertical</m:t>
                          </m:r>
                        </m:sub>
                      </m:sSub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IN" sz="2800">
                                  <a:latin typeface="Cambria Math" panose="02040503050406030204" pitchFamily="18" charset="0"/>
                                </a:rPr>
                                <m:t>12,43</m:t>
                              </m:r>
                            </m:sub>
                          </m:sSub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IN" sz="2800">
                                  <a:latin typeface="Cambria Math" panose="02040503050406030204" pitchFamily="18" charset="0"/>
                                </a:rPr>
                                <m:t>21,34</m:t>
                              </m:r>
                            </m:sub>
                          </m:sSub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IN" sz="2800">
                                  <a:latin typeface="Cambria Math" panose="02040503050406030204" pitchFamily="18" charset="0"/>
                                </a:rPr>
                                <m:t>43,12</m:t>
                              </m:r>
                            </m:sub>
                          </m:sSub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IN" sz="2800">
                                  <a:latin typeface="Cambria Math" panose="02040503050406030204" pitchFamily="18" charset="0"/>
                                </a:rPr>
                                <m:t>34,21</m:t>
                              </m:r>
                            </m:sub>
                          </m:sSub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638" y="5645701"/>
                <a:ext cx="6976359" cy="803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33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5" grpId="0"/>
      <p:bldP spid="66" grpId="0"/>
      <p:bldP spid="67" grpId="0"/>
      <p:bldP spid="68" grpId="0"/>
      <p:bldP spid="6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Vander Pauw measurement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655093" y="849450"/>
            <a:ext cx="3234519" cy="3763493"/>
            <a:chOff x="6526383" y="1480988"/>
            <a:chExt cx="2996999" cy="3344521"/>
          </a:xfrm>
        </p:grpSpPr>
        <p:grpSp>
          <p:nvGrpSpPr>
            <p:cNvPr id="23" name="Group 22"/>
            <p:cNvGrpSpPr/>
            <p:nvPr/>
          </p:nvGrpSpPr>
          <p:grpSpPr>
            <a:xfrm>
              <a:off x="6526383" y="1480988"/>
              <a:ext cx="2996999" cy="3344521"/>
              <a:chOff x="7263362" y="914041"/>
              <a:chExt cx="2996999" cy="3344521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7649495" y="1697629"/>
                <a:ext cx="2249875" cy="173111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726275" y="3188000"/>
                <a:ext cx="145936" cy="15929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9681146" y="3178808"/>
                <a:ext cx="145936" cy="15929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9681146" y="1803308"/>
                <a:ext cx="145936" cy="15929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7726275" y="1803308"/>
                <a:ext cx="145936" cy="15929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263362" y="1585514"/>
                <a:ext cx="322728" cy="385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 smtClean="0"/>
                  <a:t>1</a:t>
                </a:r>
                <a:endParaRPr lang="en-IN" sz="2800" b="1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263362" y="2995074"/>
                <a:ext cx="322728" cy="385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 smtClean="0"/>
                  <a:t>2</a:t>
                </a:r>
                <a:endParaRPr lang="en-IN" sz="2800" b="1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9937633" y="2985882"/>
                <a:ext cx="322728" cy="385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 smtClean="0"/>
                  <a:t>3</a:t>
                </a:r>
                <a:endParaRPr lang="en-IN" sz="2800" b="1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9929741" y="1575580"/>
                <a:ext cx="322728" cy="385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 smtClean="0"/>
                  <a:t>4</a:t>
                </a:r>
                <a:endParaRPr lang="en-IN" sz="2800" b="1" dirty="0"/>
              </a:p>
            </p:txBody>
          </p:sp>
          <p:sp>
            <p:nvSpPr>
              <p:cNvPr id="34" name="Freeform 33"/>
              <p:cNvSpPr/>
              <p:nvPr/>
            </p:nvSpPr>
            <p:spPr>
              <a:xfrm rot="5400000">
                <a:off x="8411152" y="558369"/>
                <a:ext cx="693526" cy="1954275"/>
              </a:xfrm>
              <a:custGeom>
                <a:avLst/>
                <a:gdLst>
                  <a:gd name="connsiteX0" fmla="*/ 1754520 w 1754520"/>
                  <a:gd name="connsiteY0" fmla="*/ 1897039 h 1897039"/>
                  <a:gd name="connsiteX1" fmla="*/ 580812 w 1754520"/>
                  <a:gd name="connsiteY1" fmla="*/ 1501254 h 1897039"/>
                  <a:gd name="connsiteX2" fmla="*/ 21254 w 1754520"/>
                  <a:gd name="connsiteY2" fmla="*/ 805218 h 1897039"/>
                  <a:gd name="connsiteX3" fmla="*/ 280562 w 1754520"/>
                  <a:gd name="connsiteY3" fmla="*/ 177421 h 1897039"/>
                  <a:gd name="connsiteX4" fmla="*/ 1754520 w 1754520"/>
                  <a:gd name="connsiteY4" fmla="*/ 0 h 1897039"/>
                  <a:gd name="connsiteX0" fmla="*/ 1733322 w 1733322"/>
                  <a:gd name="connsiteY0" fmla="*/ 1897039 h 1897039"/>
                  <a:gd name="connsiteX1" fmla="*/ 559614 w 1733322"/>
                  <a:gd name="connsiteY1" fmla="*/ 1501254 h 1897039"/>
                  <a:gd name="connsiteX2" fmla="*/ 56 w 1733322"/>
                  <a:gd name="connsiteY2" fmla="*/ 805218 h 1897039"/>
                  <a:gd name="connsiteX3" fmla="*/ 586911 w 1733322"/>
                  <a:gd name="connsiteY3" fmla="*/ 95534 h 1897039"/>
                  <a:gd name="connsiteX4" fmla="*/ 1733322 w 1733322"/>
                  <a:gd name="connsiteY4" fmla="*/ 0 h 1897039"/>
                  <a:gd name="connsiteX0" fmla="*/ 1733322 w 1733322"/>
                  <a:gd name="connsiteY0" fmla="*/ 1897039 h 1897039"/>
                  <a:gd name="connsiteX1" fmla="*/ 559614 w 1733322"/>
                  <a:gd name="connsiteY1" fmla="*/ 1501254 h 1897039"/>
                  <a:gd name="connsiteX2" fmla="*/ 56 w 1733322"/>
                  <a:gd name="connsiteY2" fmla="*/ 805218 h 1897039"/>
                  <a:gd name="connsiteX3" fmla="*/ 586911 w 1733322"/>
                  <a:gd name="connsiteY3" fmla="*/ 245659 h 1897039"/>
                  <a:gd name="connsiteX4" fmla="*/ 1733322 w 1733322"/>
                  <a:gd name="connsiteY4" fmla="*/ 0 h 1897039"/>
                  <a:gd name="connsiteX0" fmla="*/ 1733322 w 1733322"/>
                  <a:gd name="connsiteY0" fmla="*/ 1897039 h 1897039"/>
                  <a:gd name="connsiteX1" fmla="*/ 559614 w 1733322"/>
                  <a:gd name="connsiteY1" fmla="*/ 1501254 h 1897039"/>
                  <a:gd name="connsiteX2" fmla="*/ 56 w 1733322"/>
                  <a:gd name="connsiteY2" fmla="*/ 859809 h 1897039"/>
                  <a:gd name="connsiteX3" fmla="*/ 586911 w 1733322"/>
                  <a:gd name="connsiteY3" fmla="*/ 245659 h 1897039"/>
                  <a:gd name="connsiteX4" fmla="*/ 1733322 w 1733322"/>
                  <a:gd name="connsiteY4" fmla="*/ 0 h 1897039"/>
                  <a:gd name="connsiteX0" fmla="*/ 1733318 w 1733318"/>
                  <a:gd name="connsiteY0" fmla="*/ 1897039 h 1897039"/>
                  <a:gd name="connsiteX1" fmla="*/ 559610 w 1733318"/>
                  <a:gd name="connsiteY1" fmla="*/ 1501254 h 1897039"/>
                  <a:gd name="connsiteX2" fmla="*/ 56 w 1733318"/>
                  <a:gd name="connsiteY2" fmla="*/ 939297 h 1897039"/>
                  <a:gd name="connsiteX3" fmla="*/ 586907 w 1733318"/>
                  <a:gd name="connsiteY3" fmla="*/ 245659 h 1897039"/>
                  <a:gd name="connsiteX4" fmla="*/ 1733318 w 1733318"/>
                  <a:gd name="connsiteY4" fmla="*/ 0 h 1897039"/>
                  <a:gd name="connsiteX0" fmla="*/ 1733318 w 1733318"/>
                  <a:gd name="connsiteY0" fmla="*/ 1897039 h 1897039"/>
                  <a:gd name="connsiteX1" fmla="*/ 559610 w 1733318"/>
                  <a:gd name="connsiteY1" fmla="*/ 1580742 h 1897039"/>
                  <a:gd name="connsiteX2" fmla="*/ 56 w 1733318"/>
                  <a:gd name="connsiteY2" fmla="*/ 939297 h 1897039"/>
                  <a:gd name="connsiteX3" fmla="*/ 586907 w 1733318"/>
                  <a:gd name="connsiteY3" fmla="*/ 245659 h 1897039"/>
                  <a:gd name="connsiteX4" fmla="*/ 1733318 w 1733318"/>
                  <a:gd name="connsiteY4" fmla="*/ 0 h 1897039"/>
                  <a:gd name="connsiteX0" fmla="*/ 1733318 w 1733318"/>
                  <a:gd name="connsiteY0" fmla="*/ 1897039 h 1897039"/>
                  <a:gd name="connsiteX1" fmla="*/ 559610 w 1733318"/>
                  <a:gd name="connsiteY1" fmla="*/ 1580742 h 1897039"/>
                  <a:gd name="connsiteX2" fmla="*/ 56 w 1733318"/>
                  <a:gd name="connsiteY2" fmla="*/ 939297 h 1897039"/>
                  <a:gd name="connsiteX3" fmla="*/ 586906 w 1733318"/>
                  <a:gd name="connsiteY3" fmla="*/ 285403 h 1897039"/>
                  <a:gd name="connsiteX4" fmla="*/ 1733318 w 1733318"/>
                  <a:gd name="connsiteY4" fmla="*/ 0 h 1897039"/>
                  <a:gd name="connsiteX0" fmla="*/ 1733318 w 1733318"/>
                  <a:gd name="connsiteY0" fmla="*/ 1897039 h 1897039"/>
                  <a:gd name="connsiteX1" fmla="*/ 559610 w 1733318"/>
                  <a:gd name="connsiteY1" fmla="*/ 1580742 h 1897039"/>
                  <a:gd name="connsiteX2" fmla="*/ 56 w 1733318"/>
                  <a:gd name="connsiteY2" fmla="*/ 939297 h 1897039"/>
                  <a:gd name="connsiteX3" fmla="*/ 586906 w 1733318"/>
                  <a:gd name="connsiteY3" fmla="*/ 285403 h 1897039"/>
                  <a:gd name="connsiteX4" fmla="*/ 1733318 w 1733318"/>
                  <a:gd name="connsiteY4" fmla="*/ 0 h 1897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3318" h="1897039">
                    <a:moveTo>
                      <a:pt x="1733318" y="1897039"/>
                    </a:moveTo>
                    <a:cubicBezTo>
                      <a:pt x="1290903" y="1790131"/>
                      <a:pt x="848487" y="1740366"/>
                      <a:pt x="559610" y="1580742"/>
                    </a:cubicBezTo>
                    <a:cubicBezTo>
                      <a:pt x="270733" y="1421118"/>
                      <a:pt x="-4493" y="1155187"/>
                      <a:pt x="56" y="939297"/>
                    </a:cubicBezTo>
                    <a:cubicBezTo>
                      <a:pt x="4605" y="723407"/>
                      <a:pt x="298029" y="441953"/>
                      <a:pt x="586906" y="285403"/>
                    </a:cubicBezTo>
                    <a:cubicBezTo>
                      <a:pt x="875783" y="128854"/>
                      <a:pt x="1140778" y="114345"/>
                      <a:pt x="1733318" y="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8468434" y="914041"/>
                <a:ext cx="709344" cy="612000"/>
                <a:chOff x="7983727" y="3588321"/>
                <a:chExt cx="1049905" cy="829878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7983727" y="3588321"/>
                  <a:ext cx="905824" cy="82987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7989644" y="3697058"/>
                  <a:ext cx="1043988" cy="7094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800" b="1" dirty="0" smtClean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lang="en-IN" sz="2800" b="1" baseline="-25000" dirty="0" smtClean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14</a:t>
                  </a:r>
                  <a:endParaRPr lang="en-IN" sz="1600" b="1" baseline="-25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2" name="Freeform 41"/>
              <p:cNvSpPr/>
              <p:nvPr/>
            </p:nvSpPr>
            <p:spPr>
              <a:xfrm rot="16200000" flipV="1">
                <a:off x="8425291" y="2642192"/>
                <a:ext cx="703370" cy="1954275"/>
              </a:xfrm>
              <a:custGeom>
                <a:avLst/>
                <a:gdLst>
                  <a:gd name="connsiteX0" fmla="*/ 1754520 w 1754520"/>
                  <a:gd name="connsiteY0" fmla="*/ 1897039 h 1897039"/>
                  <a:gd name="connsiteX1" fmla="*/ 580812 w 1754520"/>
                  <a:gd name="connsiteY1" fmla="*/ 1501254 h 1897039"/>
                  <a:gd name="connsiteX2" fmla="*/ 21254 w 1754520"/>
                  <a:gd name="connsiteY2" fmla="*/ 805218 h 1897039"/>
                  <a:gd name="connsiteX3" fmla="*/ 280562 w 1754520"/>
                  <a:gd name="connsiteY3" fmla="*/ 177421 h 1897039"/>
                  <a:gd name="connsiteX4" fmla="*/ 1754520 w 1754520"/>
                  <a:gd name="connsiteY4" fmla="*/ 0 h 1897039"/>
                  <a:gd name="connsiteX0" fmla="*/ 1733322 w 1733322"/>
                  <a:gd name="connsiteY0" fmla="*/ 1897039 h 1897039"/>
                  <a:gd name="connsiteX1" fmla="*/ 559614 w 1733322"/>
                  <a:gd name="connsiteY1" fmla="*/ 1501254 h 1897039"/>
                  <a:gd name="connsiteX2" fmla="*/ 56 w 1733322"/>
                  <a:gd name="connsiteY2" fmla="*/ 805218 h 1897039"/>
                  <a:gd name="connsiteX3" fmla="*/ 586911 w 1733322"/>
                  <a:gd name="connsiteY3" fmla="*/ 95534 h 1897039"/>
                  <a:gd name="connsiteX4" fmla="*/ 1733322 w 1733322"/>
                  <a:gd name="connsiteY4" fmla="*/ 0 h 1897039"/>
                  <a:gd name="connsiteX0" fmla="*/ 1733322 w 1733322"/>
                  <a:gd name="connsiteY0" fmla="*/ 1897039 h 1897039"/>
                  <a:gd name="connsiteX1" fmla="*/ 559614 w 1733322"/>
                  <a:gd name="connsiteY1" fmla="*/ 1501254 h 1897039"/>
                  <a:gd name="connsiteX2" fmla="*/ 56 w 1733322"/>
                  <a:gd name="connsiteY2" fmla="*/ 805218 h 1897039"/>
                  <a:gd name="connsiteX3" fmla="*/ 586911 w 1733322"/>
                  <a:gd name="connsiteY3" fmla="*/ 245659 h 1897039"/>
                  <a:gd name="connsiteX4" fmla="*/ 1733322 w 1733322"/>
                  <a:gd name="connsiteY4" fmla="*/ 0 h 1897039"/>
                  <a:gd name="connsiteX0" fmla="*/ 1733322 w 1733322"/>
                  <a:gd name="connsiteY0" fmla="*/ 1897039 h 1897039"/>
                  <a:gd name="connsiteX1" fmla="*/ 559614 w 1733322"/>
                  <a:gd name="connsiteY1" fmla="*/ 1501254 h 1897039"/>
                  <a:gd name="connsiteX2" fmla="*/ 56 w 1733322"/>
                  <a:gd name="connsiteY2" fmla="*/ 859809 h 1897039"/>
                  <a:gd name="connsiteX3" fmla="*/ 586911 w 1733322"/>
                  <a:gd name="connsiteY3" fmla="*/ 245659 h 1897039"/>
                  <a:gd name="connsiteX4" fmla="*/ 1733322 w 1733322"/>
                  <a:gd name="connsiteY4" fmla="*/ 0 h 1897039"/>
                  <a:gd name="connsiteX0" fmla="*/ 1733318 w 1733318"/>
                  <a:gd name="connsiteY0" fmla="*/ 1897039 h 1897039"/>
                  <a:gd name="connsiteX1" fmla="*/ 559610 w 1733318"/>
                  <a:gd name="connsiteY1" fmla="*/ 1501254 h 1897039"/>
                  <a:gd name="connsiteX2" fmla="*/ 56 w 1733318"/>
                  <a:gd name="connsiteY2" fmla="*/ 939297 h 1897039"/>
                  <a:gd name="connsiteX3" fmla="*/ 586907 w 1733318"/>
                  <a:gd name="connsiteY3" fmla="*/ 245659 h 1897039"/>
                  <a:gd name="connsiteX4" fmla="*/ 1733318 w 1733318"/>
                  <a:gd name="connsiteY4" fmla="*/ 0 h 1897039"/>
                  <a:gd name="connsiteX0" fmla="*/ 1733318 w 1733318"/>
                  <a:gd name="connsiteY0" fmla="*/ 1897039 h 1897039"/>
                  <a:gd name="connsiteX1" fmla="*/ 559610 w 1733318"/>
                  <a:gd name="connsiteY1" fmla="*/ 1580742 h 1897039"/>
                  <a:gd name="connsiteX2" fmla="*/ 56 w 1733318"/>
                  <a:gd name="connsiteY2" fmla="*/ 939297 h 1897039"/>
                  <a:gd name="connsiteX3" fmla="*/ 586907 w 1733318"/>
                  <a:gd name="connsiteY3" fmla="*/ 245659 h 1897039"/>
                  <a:gd name="connsiteX4" fmla="*/ 1733318 w 1733318"/>
                  <a:gd name="connsiteY4" fmla="*/ 0 h 1897039"/>
                  <a:gd name="connsiteX0" fmla="*/ 1733318 w 1733318"/>
                  <a:gd name="connsiteY0" fmla="*/ 1897039 h 1897039"/>
                  <a:gd name="connsiteX1" fmla="*/ 559610 w 1733318"/>
                  <a:gd name="connsiteY1" fmla="*/ 1580742 h 1897039"/>
                  <a:gd name="connsiteX2" fmla="*/ 56 w 1733318"/>
                  <a:gd name="connsiteY2" fmla="*/ 939297 h 1897039"/>
                  <a:gd name="connsiteX3" fmla="*/ 586906 w 1733318"/>
                  <a:gd name="connsiteY3" fmla="*/ 285403 h 1897039"/>
                  <a:gd name="connsiteX4" fmla="*/ 1733318 w 1733318"/>
                  <a:gd name="connsiteY4" fmla="*/ 0 h 1897039"/>
                  <a:gd name="connsiteX0" fmla="*/ 1733318 w 1733318"/>
                  <a:gd name="connsiteY0" fmla="*/ 1897039 h 1897039"/>
                  <a:gd name="connsiteX1" fmla="*/ 559610 w 1733318"/>
                  <a:gd name="connsiteY1" fmla="*/ 1580742 h 1897039"/>
                  <a:gd name="connsiteX2" fmla="*/ 56 w 1733318"/>
                  <a:gd name="connsiteY2" fmla="*/ 939297 h 1897039"/>
                  <a:gd name="connsiteX3" fmla="*/ 586906 w 1733318"/>
                  <a:gd name="connsiteY3" fmla="*/ 285403 h 1897039"/>
                  <a:gd name="connsiteX4" fmla="*/ 1733318 w 1733318"/>
                  <a:gd name="connsiteY4" fmla="*/ 0 h 1897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3318" h="1897039">
                    <a:moveTo>
                      <a:pt x="1733318" y="1897039"/>
                    </a:moveTo>
                    <a:cubicBezTo>
                      <a:pt x="1290903" y="1790131"/>
                      <a:pt x="848487" y="1740366"/>
                      <a:pt x="559610" y="1580742"/>
                    </a:cubicBezTo>
                    <a:cubicBezTo>
                      <a:pt x="270733" y="1421118"/>
                      <a:pt x="-4493" y="1155187"/>
                      <a:pt x="56" y="939297"/>
                    </a:cubicBezTo>
                    <a:cubicBezTo>
                      <a:pt x="4605" y="723407"/>
                      <a:pt x="298029" y="441953"/>
                      <a:pt x="586906" y="285403"/>
                    </a:cubicBezTo>
                    <a:cubicBezTo>
                      <a:pt x="875783" y="128854"/>
                      <a:pt x="1140778" y="114345"/>
                      <a:pt x="1733318" y="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8468430" y="3646559"/>
                <a:ext cx="648629" cy="612003"/>
                <a:chOff x="7901809" y="2263984"/>
                <a:chExt cx="960040" cy="829882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7901809" y="2263984"/>
                  <a:ext cx="905825" cy="82988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8030066" y="2349204"/>
                  <a:ext cx="831783" cy="7094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800" b="1" dirty="0" smtClean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r>
                    <a:rPr lang="en-IN" sz="2800" b="1" baseline="-25000" dirty="0" smtClean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23</a:t>
                  </a:r>
                  <a:endParaRPr lang="en-IN" sz="1600" b="1" baseline="-25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51" name="Group 50"/>
            <p:cNvGrpSpPr/>
            <p:nvPr/>
          </p:nvGrpSpPr>
          <p:grpSpPr>
            <a:xfrm rot="16200000">
              <a:off x="8651649" y="4103457"/>
              <a:ext cx="252000" cy="270164"/>
              <a:chOff x="1948930" y="3539120"/>
              <a:chExt cx="252000" cy="270164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>
                <a:off x="1962011" y="3557284"/>
                <a:ext cx="72000" cy="252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16200000">
                <a:off x="2056930" y="3431120"/>
                <a:ext cx="36000" cy="252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/>
            <p:cNvGrpSpPr/>
            <p:nvPr/>
          </p:nvGrpSpPr>
          <p:grpSpPr>
            <a:xfrm rot="5400000" flipV="1">
              <a:off x="7283489" y="4173518"/>
              <a:ext cx="252000" cy="292261"/>
              <a:chOff x="1740227" y="3746437"/>
              <a:chExt cx="252000" cy="292261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1760513" y="3786698"/>
                <a:ext cx="72000" cy="252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rot="16200000">
                <a:off x="1848227" y="3638437"/>
                <a:ext cx="36000" cy="252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TextBox 59"/>
          <p:cNvSpPr txBox="1"/>
          <p:nvPr/>
        </p:nvSpPr>
        <p:spPr>
          <a:xfrm>
            <a:off x="-114861" y="4666226"/>
            <a:ext cx="5462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solidFill>
                  <a:schemeClr val="accent4">
                    <a:lumMod val="50000"/>
                  </a:schemeClr>
                </a:solidFill>
              </a:rPr>
              <a:t>Horizontal Resistance Measurement</a:t>
            </a:r>
            <a:endParaRPr lang="en-IN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8082277" y="928970"/>
                <a:ext cx="1960408" cy="879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23,14</m:t>
                          </m:r>
                        </m:sub>
                      </m:sSub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277" y="928970"/>
                <a:ext cx="1960408" cy="8792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8074006" y="2117115"/>
                <a:ext cx="1968679" cy="879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32,41</m:t>
                          </m:r>
                        </m:sub>
                      </m:sSub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41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006" y="2117115"/>
                <a:ext cx="1968679" cy="8792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8082277" y="3305260"/>
                <a:ext cx="1960408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14,23</m:t>
                          </m:r>
                        </m:sub>
                      </m:sSub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277" y="3305260"/>
                <a:ext cx="1960408" cy="877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8082277" y="4486245"/>
                <a:ext cx="1968679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41,32</m:t>
                          </m:r>
                        </m:sub>
                      </m:sSub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41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277" y="4486245"/>
                <a:ext cx="1968679" cy="8771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312195" y="5615881"/>
                <a:ext cx="6976359" cy="803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orizontal</m:t>
                          </m:r>
                        </m:sub>
                      </m:sSub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23,14</m:t>
                              </m:r>
                            </m:sub>
                          </m:sSub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32,41</m:t>
                              </m:r>
                            </m:sub>
                          </m:sSub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14,23</m:t>
                              </m:r>
                            </m:sub>
                          </m:sSub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41</m:t>
                              </m:r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,32</m:t>
                              </m:r>
                            </m:sub>
                          </m:sSub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195" y="5615881"/>
                <a:ext cx="6976359" cy="803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300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  <p:bldP spid="64" grpId="0"/>
      <p:bldP spid="6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Vander Pauw measurement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-1" y="3397697"/>
            <a:ext cx="4763069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IN" sz="2400" dirty="0" smtClean="0"/>
              <a:t>The Vander Pauw formula becomes</a:t>
            </a:r>
            <a:endParaRPr lang="en-IN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973" y="795009"/>
                <a:ext cx="6976359" cy="803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vertical</m:t>
                          </m:r>
                        </m:sub>
                      </m:sSub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IN" sz="2800">
                                  <a:latin typeface="Cambria Math" panose="02040503050406030204" pitchFamily="18" charset="0"/>
                                </a:rPr>
                                <m:t>12,43</m:t>
                              </m:r>
                            </m:sub>
                          </m:sSub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IN" sz="2800">
                                  <a:latin typeface="Cambria Math" panose="02040503050406030204" pitchFamily="18" charset="0"/>
                                </a:rPr>
                                <m:t>21,34</m:t>
                              </m:r>
                            </m:sub>
                          </m:sSub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IN" sz="2800">
                                  <a:latin typeface="Cambria Math" panose="02040503050406030204" pitchFamily="18" charset="0"/>
                                </a:rPr>
                                <m:t>43,12</m:t>
                              </m:r>
                            </m:sub>
                          </m:sSub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IN" sz="2800">
                                  <a:latin typeface="Cambria Math" panose="02040503050406030204" pitchFamily="18" charset="0"/>
                                </a:rPr>
                                <m:t>34,21</m:t>
                              </m:r>
                            </m:sub>
                          </m:sSub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3" y="795009"/>
                <a:ext cx="6976359" cy="8038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973" y="2074921"/>
                <a:ext cx="6976359" cy="803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horizontal</m:t>
                          </m:r>
                        </m:sub>
                      </m:sSub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23,14</m:t>
                              </m:r>
                            </m:sub>
                          </m:sSub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32,41</m:t>
                              </m:r>
                            </m:sub>
                          </m:sSub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14,23</m:t>
                              </m:r>
                            </m:sub>
                          </m:sSub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41</m:t>
                              </m:r>
                              <m: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  <m:t>,32</m:t>
                              </m:r>
                            </m:sub>
                          </m:sSub>
                        </m:num>
                        <m:den>
                          <m:r>
                            <a:rPr lang="en-IN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3" y="2074921"/>
                <a:ext cx="6976359" cy="803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973" y="4242451"/>
                <a:ext cx="4844403" cy="6963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en-I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vertical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800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horizontal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3" y="4242451"/>
                <a:ext cx="4844403" cy="6963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1" y="5182138"/>
                <a:ext cx="36203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vertical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horizontal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182138"/>
                <a:ext cx="3620350" cy="461665"/>
              </a:xfrm>
              <a:prstGeom prst="rect">
                <a:avLst/>
              </a:prstGeom>
              <a:blipFill>
                <a:blip r:embed="rId5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8973" y="5886446"/>
                <a:ext cx="2769283" cy="6894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en-I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I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3" y="5886446"/>
                <a:ext cx="2769283" cy="6894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5372669" y="3283787"/>
            <a:ext cx="0" cy="3205529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842892" y="3283787"/>
                <a:ext cx="1822229" cy="6894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en-I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I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892" y="3283787"/>
                <a:ext cx="1822229" cy="6894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842892" y="4508316"/>
                <a:ext cx="1642244" cy="879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IN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sSub>
                            <m:sSub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den>
                      </m:f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892" y="4508316"/>
                <a:ext cx="1642244" cy="8794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807378" y="5602856"/>
                <a:ext cx="1504451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 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IN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378" y="5602856"/>
                <a:ext cx="1504451" cy="8154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7981666" y="3283787"/>
            <a:ext cx="0" cy="3205529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769666" y="4375178"/>
                <a:ext cx="1584000" cy="540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</a:rPr>
                        <m:t>d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9666" y="4375178"/>
                <a:ext cx="1584000" cy="540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273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6" grpId="0"/>
      <p:bldP spid="7" grpId="0"/>
      <p:bldP spid="13" grpId="0"/>
      <p:bldP spid="16" grpId="0"/>
      <p:bldP spid="17" grpId="0"/>
      <p:bldP spid="18" grpId="0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1064525" y="1828800"/>
            <a:ext cx="9962866" cy="3411940"/>
          </a:xfrm>
          <a:prstGeom prst="horizontalScroll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5400" b="1" dirty="0">
                <a:solidFill>
                  <a:srgbClr val="002060"/>
                </a:solidFill>
                <a:cs typeface="Times New Roman" panose="02020603050405020304" pitchFamily="18" charset="0"/>
              </a:rPr>
              <a:t>Hall effect</a:t>
            </a:r>
          </a:p>
        </p:txBody>
      </p:sp>
    </p:spTree>
    <p:extLst>
      <p:ext uri="{BB962C8B-B14F-4D97-AF65-F5344CB8AC3E}">
        <p14:creationId xmlns:p14="http://schemas.microsoft.com/office/powerpoint/2010/main" val="225098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Hall effect</a:t>
            </a:r>
            <a:endParaRPr lang="en-IN" dirty="0"/>
          </a:p>
        </p:txBody>
      </p:sp>
      <p:grpSp>
        <p:nvGrpSpPr>
          <p:cNvPr id="5" name="Group 4"/>
          <p:cNvGrpSpPr/>
          <p:nvPr/>
        </p:nvGrpSpPr>
        <p:grpSpPr>
          <a:xfrm rot="626139">
            <a:off x="4715477" y="3586342"/>
            <a:ext cx="1502315" cy="1465206"/>
            <a:chOff x="8426581" y="1451387"/>
            <a:chExt cx="2931867" cy="30277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452561" y="1573200"/>
              <a:ext cx="2940328" cy="2871446"/>
            </a:xfrm>
            <a:prstGeom prst="rect">
              <a:avLst/>
            </a:prstGeom>
            <a:scene3d>
              <a:camera prst="orthographicFront">
                <a:rot lat="21116582" lon="2198250" rev="494672"/>
              </a:camera>
              <a:lightRig rig="threePt" dir="t"/>
            </a:scene3d>
          </p:spPr>
        </p:pic>
        <p:sp>
          <p:nvSpPr>
            <p:cNvPr id="9" name="TextBox 8"/>
            <p:cNvSpPr txBox="1"/>
            <p:nvPr/>
          </p:nvSpPr>
          <p:spPr>
            <a:xfrm>
              <a:off x="8426581" y="2336074"/>
              <a:ext cx="546038" cy="661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 smtClean="0">
                  <a:solidFill>
                    <a:srgbClr val="FF0000"/>
                  </a:solidFill>
                </a:rPr>
                <a:t>F</a:t>
              </a:r>
              <a:endParaRPr lang="en-IN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342096" y="1451387"/>
              <a:ext cx="546038" cy="661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 smtClean="0">
                  <a:solidFill>
                    <a:srgbClr val="0D48A2"/>
                  </a:solidFill>
                </a:rPr>
                <a:t>B</a:t>
              </a:r>
              <a:endParaRPr lang="en-IN" b="1" dirty="0">
                <a:solidFill>
                  <a:srgbClr val="0D48A2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626814" y="1745645"/>
              <a:ext cx="546038" cy="661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 smtClean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IN" sz="11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127027" y="2162866"/>
            <a:ext cx="2822072" cy="3014785"/>
            <a:chOff x="1951630" y="999301"/>
            <a:chExt cx="2822072" cy="3041938"/>
          </a:xfrm>
          <a:effectLst>
            <a:reflection endPos="0" dir="5400000" sy="-100000" algn="bl" rotWithShape="0"/>
          </a:effectLst>
          <a:scene3d>
            <a:camera prst="orthographicFront">
              <a:rot lat="20248728" lon="1633589" rev="20031077"/>
            </a:camera>
            <a:lightRig rig="threePt" dir="t"/>
          </a:scene3d>
        </p:grpSpPr>
        <p:sp>
          <p:nvSpPr>
            <p:cNvPr id="13" name="Flowchart: Process 12"/>
            <p:cNvSpPr/>
            <p:nvPr/>
          </p:nvSpPr>
          <p:spPr>
            <a:xfrm>
              <a:off x="1951630" y="1009934"/>
              <a:ext cx="2456598" cy="2729553"/>
            </a:xfrm>
            <a:prstGeom prst="flowChartProcess">
              <a:avLst/>
            </a:prstGeom>
            <a:noFill/>
            <a:ln w="38100">
              <a:solidFill>
                <a:srgbClr val="002060"/>
              </a:solidFill>
            </a:ln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4763069" y="1269239"/>
              <a:ext cx="0" cy="2772000"/>
            </a:xfrm>
            <a:prstGeom prst="line">
              <a:avLst/>
            </a:prstGeom>
            <a:noFill/>
            <a:ln w="38100">
              <a:solidFill>
                <a:srgbClr val="002060"/>
              </a:solidFill>
            </a:ln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3441702" y="2692855"/>
              <a:ext cx="0" cy="2664000"/>
            </a:xfrm>
            <a:prstGeom prst="line">
              <a:avLst/>
            </a:prstGeom>
            <a:noFill/>
            <a:ln w="38100">
              <a:solidFill>
                <a:srgbClr val="002060"/>
              </a:solidFill>
            </a:ln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411243" y="999301"/>
              <a:ext cx="360000" cy="288000"/>
            </a:xfrm>
            <a:prstGeom prst="line">
              <a:avLst/>
            </a:prstGeom>
            <a:noFill/>
            <a:ln w="38100">
              <a:solidFill>
                <a:srgbClr val="002060"/>
              </a:solidFill>
            </a:ln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394896" y="3732276"/>
              <a:ext cx="360000" cy="288000"/>
            </a:xfrm>
            <a:prstGeom prst="line">
              <a:avLst/>
            </a:prstGeom>
            <a:noFill/>
            <a:ln w="38100">
              <a:solidFill>
                <a:srgbClr val="002060"/>
              </a:solidFill>
            </a:ln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951631" y="3736855"/>
              <a:ext cx="180000" cy="288000"/>
            </a:xfrm>
            <a:prstGeom prst="line">
              <a:avLst/>
            </a:prstGeom>
            <a:noFill/>
            <a:ln w="38100">
              <a:solidFill>
                <a:srgbClr val="002060"/>
              </a:solidFill>
            </a:ln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566267" y="711201"/>
            <a:ext cx="4102788" cy="3316870"/>
            <a:chOff x="1658774" y="107195"/>
            <a:chExt cx="4102788" cy="3346744"/>
          </a:xfrm>
        </p:grpSpPr>
        <p:grpSp>
          <p:nvGrpSpPr>
            <p:cNvPr id="33" name="Group 32"/>
            <p:cNvGrpSpPr/>
            <p:nvPr/>
          </p:nvGrpSpPr>
          <p:grpSpPr>
            <a:xfrm>
              <a:off x="1658774" y="107195"/>
              <a:ext cx="4102788" cy="3346744"/>
              <a:chOff x="1658774" y="107195"/>
              <a:chExt cx="4102788" cy="3346744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4753184" y="3224421"/>
                <a:ext cx="815103" cy="229518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658774" y="2285000"/>
                <a:ext cx="849452" cy="271037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5576460" y="408843"/>
                <a:ext cx="171214" cy="3045096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1678386" y="395195"/>
                <a:ext cx="215983" cy="1875474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894369" y="395195"/>
                <a:ext cx="1588847" cy="0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41" idx="6"/>
              </p:cNvCxnSpPr>
              <p:nvPr/>
            </p:nvCxnSpPr>
            <p:spPr>
              <a:xfrm>
                <a:off x="4059216" y="395195"/>
                <a:ext cx="1702346" cy="16892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/>
              <p:cNvSpPr/>
              <p:nvPr/>
            </p:nvSpPr>
            <p:spPr>
              <a:xfrm>
                <a:off x="3483216" y="107195"/>
                <a:ext cx="576000" cy="576000"/>
              </a:xfrm>
              <a:prstGeom prst="ellipse">
                <a:avLst/>
              </a:prstGeom>
              <a:noFill/>
              <a:ln w="381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3552851" y="127093"/>
              <a:ext cx="4367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 smtClean="0"/>
                <a:t>V</a:t>
              </a:r>
              <a:endParaRPr lang="en-IN" b="1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415719" y="1581330"/>
            <a:ext cx="5025341" cy="4969595"/>
            <a:chOff x="3572751" y="1581330"/>
            <a:chExt cx="5025341" cy="4969595"/>
          </a:xfrm>
        </p:grpSpPr>
        <p:grpSp>
          <p:nvGrpSpPr>
            <p:cNvPr id="19" name="Group 18"/>
            <p:cNvGrpSpPr/>
            <p:nvPr/>
          </p:nvGrpSpPr>
          <p:grpSpPr>
            <a:xfrm>
              <a:off x="3572751" y="1581330"/>
              <a:ext cx="5025341" cy="4969595"/>
              <a:chOff x="2508226" y="977324"/>
              <a:chExt cx="5025341" cy="5014355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flipV="1">
                <a:off x="2508226" y="4175061"/>
                <a:ext cx="486269" cy="85147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flipV="1">
                <a:off x="4273443" y="977324"/>
                <a:ext cx="486269" cy="85147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4759712" y="977324"/>
                <a:ext cx="2773852" cy="104254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2508226" y="5026535"/>
                <a:ext cx="2841697" cy="93753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6481640" y="2019869"/>
                <a:ext cx="1051927" cy="18445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H="1">
                <a:off x="5356139" y="4408539"/>
                <a:ext cx="844294" cy="158314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732433" y="4203861"/>
                <a:ext cx="936000" cy="4320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5991640" y="4135570"/>
                <a:ext cx="468000" cy="2160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896809" y="3851279"/>
                <a:ext cx="936000" cy="4320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6225640" y="3754098"/>
                <a:ext cx="468000" cy="21650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Plus 29"/>
            <p:cNvSpPr/>
            <p:nvPr/>
          </p:nvSpPr>
          <p:spPr>
            <a:xfrm rot="1358035">
              <a:off x="7142196" y="5194633"/>
              <a:ext cx="432000" cy="428144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Minus 30"/>
            <p:cNvSpPr/>
            <p:nvPr/>
          </p:nvSpPr>
          <p:spPr>
            <a:xfrm rot="17817202">
              <a:off x="7679209" y="4089008"/>
              <a:ext cx="495572" cy="326277"/>
            </a:xfrm>
            <a:prstGeom prst="mathMin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6572786" y="5804115"/>
              <a:ext cx="452106" cy="356787"/>
              <a:chOff x="5508261" y="5200109"/>
              <a:chExt cx="452106" cy="360000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5508261" y="5200109"/>
                <a:ext cx="85607" cy="36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rot="16200000">
                <a:off x="5737563" y="5301654"/>
                <a:ext cx="85607" cy="36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 rot="5580110">
              <a:off x="4824321" y="6023621"/>
              <a:ext cx="448070" cy="360000"/>
              <a:chOff x="5508261" y="5200109"/>
              <a:chExt cx="452106" cy="360000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5508261" y="5200109"/>
                <a:ext cx="85607" cy="36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rot="16200000">
                <a:off x="5737563" y="5301654"/>
                <a:ext cx="85607" cy="360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 rot="10953634">
              <a:off x="7869594" y="3230693"/>
              <a:ext cx="452106" cy="356787"/>
              <a:chOff x="5508261" y="5200109"/>
              <a:chExt cx="452106" cy="360000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>
                <a:off x="5508261" y="5200109"/>
                <a:ext cx="85607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rot="16200000">
                <a:off x="5737563" y="5301654"/>
                <a:ext cx="85607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 rot="5580110">
              <a:off x="7013813" y="2005240"/>
              <a:ext cx="448070" cy="360000"/>
              <a:chOff x="5508261" y="5200109"/>
              <a:chExt cx="452106" cy="360000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5508261" y="5200109"/>
                <a:ext cx="85607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16200000">
                <a:off x="5737563" y="5301654"/>
                <a:ext cx="85607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 rot="17737652">
              <a:off x="6485116" y="4932968"/>
              <a:ext cx="4602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b="1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IN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 rot="17391536">
              <a:off x="5308427" y="5675189"/>
              <a:ext cx="46028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000" b="1" dirty="0" smtClean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IN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8653758" y="2371947"/>
            <a:ext cx="750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en-IN" sz="4800" baseline="30000" dirty="0" smtClean="0">
                <a:solidFill>
                  <a:schemeClr val="accent2">
                    <a:lumMod val="75000"/>
                  </a:schemeClr>
                </a:solidFill>
              </a:rPr>
              <a:t>-</a:t>
            </a:r>
            <a:endParaRPr lang="en-IN" baseline="30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714951" y="1547369"/>
            <a:ext cx="2032245" cy="1743059"/>
            <a:chOff x="4871983" y="1547369"/>
            <a:chExt cx="2032245" cy="1743059"/>
          </a:xfrm>
        </p:grpSpPr>
        <p:sp>
          <p:nvSpPr>
            <p:cNvPr id="55" name="TextBox 54"/>
            <p:cNvSpPr txBox="1"/>
            <p:nvPr/>
          </p:nvSpPr>
          <p:spPr>
            <a:xfrm>
              <a:off x="6035119" y="1636820"/>
              <a:ext cx="5299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 smtClean="0">
                  <a:solidFill>
                    <a:schemeClr val="accent2">
                      <a:lumMod val="75000"/>
                    </a:schemeClr>
                  </a:solidFill>
                </a:rPr>
                <a:t>e</a:t>
              </a:r>
              <a:r>
                <a:rPr lang="en-IN" sz="3200" baseline="30000" dirty="0" smtClean="0">
                  <a:solidFill>
                    <a:schemeClr val="accent2">
                      <a:lumMod val="75000"/>
                    </a:schemeClr>
                  </a:solidFill>
                </a:rPr>
                <a:t>-</a:t>
              </a:r>
              <a:endParaRPr lang="en-IN" sz="110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071284" y="2317950"/>
              <a:ext cx="5299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 smtClean="0">
                  <a:solidFill>
                    <a:schemeClr val="accent2">
                      <a:lumMod val="75000"/>
                    </a:schemeClr>
                  </a:solidFill>
                </a:rPr>
                <a:t>e</a:t>
              </a:r>
              <a:r>
                <a:rPr lang="en-IN" sz="3200" baseline="30000" dirty="0" smtClean="0">
                  <a:solidFill>
                    <a:schemeClr val="accent2">
                      <a:lumMod val="75000"/>
                    </a:schemeClr>
                  </a:solidFill>
                </a:rPr>
                <a:t>-</a:t>
              </a:r>
              <a:endParaRPr lang="en-IN" sz="110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413275" y="1913260"/>
              <a:ext cx="5299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 smtClean="0">
                  <a:solidFill>
                    <a:schemeClr val="accent2">
                      <a:lumMod val="75000"/>
                    </a:schemeClr>
                  </a:solidFill>
                </a:rPr>
                <a:t>e</a:t>
              </a:r>
              <a:r>
                <a:rPr lang="en-IN" sz="3200" baseline="30000" dirty="0" smtClean="0">
                  <a:solidFill>
                    <a:schemeClr val="accent2">
                      <a:lumMod val="75000"/>
                    </a:schemeClr>
                  </a:solidFill>
                </a:rPr>
                <a:t>-</a:t>
              </a:r>
              <a:endParaRPr lang="en-IN" sz="110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646606" y="1547369"/>
              <a:ext cx="5299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 smtClean="0">
                  <a:solidFill>
                    <a:schemeClr val="accent2">
                      <a:lumMod val="75000"/>
                    </a:schemeClr>
                  </a:solidFill>
                </a:rPr>
                <a:t>e</a:t>
              </a:r>
              <a:r>
                <a:rPr lang="en-IN" sz="3200" baseline="30000" dirty="0" smtClean="0">
                  <a:solidFill>
                    <a:schemeClr val="accent2">
                      <a:lumMod val="75000"/>
                    </a:schemeClr>
                  </a:solidFill>
                </a:rPr>
                <a:t>-</a:t>
              </a:r>
              <a:endParaRPr lang="en-IN" sz="110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374308" y="1776245"/>
              <a:ext cx="5299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 smtClean="0">
                  <a:solidFill>
                    <a:schemeClr val="accent2">
                      <a:lumMod val="75000"/>
                    </a:schemeClr>
                  </a:solidFill>
                </a:rPr>
                <a:t>e</a:t>
              </a:r>
              <a:r>
                <a:rPr lang="en-IN" sz="3200" baseline="30000" dirty="0" smtClean="0">
                  <a:solidFill>
                    <a:schemeClr val="accent2">
                      <a:lumMod val="75000"/>
                    </a:schemeClr>
                  </a:solidFill>
                </a:rPr>
                <a:t>-</a:t>
              </a:r>
              <a:endParaRPr lang="en-IN" sz="110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871983" y="2705653"/>
              <a:ext cx="5299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 smtClean="0">
                  <a:solidFill>
                    <a:schemeClr val="accent2">
                      <a:lumMod val="75000"/>
                    </a:schemeClr>
                  </a:solidFill>
                </a:rPr>
                <a:t>e</a:t>
              </a:r>
              <a:r>
                <a:rPr lang="en-IN" sz="3200" baseline="30000" dirty="0" smtClean="0">
                  <a:solidFill>
                    <a:schemeClr val="accent2">
                      <a:lumMod val="75000"/>
                    </a:schemeClr>
                  </a:solidFill>
                </a:rPr>
                <a:t>-</a:t>
              </a:r>
              <a:endParaRPr lang="en-IN" sz="110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236633" y="2235759"/>
            <a:ext cx="1877844" cy="1814331"/>
            <a:chOff x="3393665" y="2235759"/>
            <a:chExt cx="1877844" cy="1814331"/>
          </a:xfrm>
        </p:grpSpPr>
        <p:sp>
          <p:nvSpPr>
            <p:cNvPr id="63" name="TextBox 62"/>
            <p:cNvSpPr txBox="1"/>
            <p:nvPr/>
          </p:nvSpPr>
          <p:spPr>
            <a:xfrm>
              <a:off x="4507178" y="2997232"/>
              <a:ext cx="5299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 smtClean="0">
                  <a:solidFill>
                    <a:schemeClr val="accent2">
                      <a:lumMod val="75000"/>
                    </a:schemeClr>
                  </a:solidFill>
                </a:rPr>
                <a:t>e</a:t>
              </a:r>
              <a:r>
                <a:rPr lang="en-IN" sz="3200" baseline="30000" dirty="0" smtClean="0">
                  <a:solidFill>
                    <a:schemeClr val="accent2">
                      <a:lumMod val="75000"/>
                    </a:schemeClr>
                  </a:solidFill>
                </a:rPr>
                <a:t>-</a:t>
              </a:r>
              <a:endParaRPr lang="en-IN" sz="110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100670" y="3244029"/>
              <a:ext cx="5299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 smtClean="0">
                  <a:solidFill>
                    <a:schemeClr val="accent2">
                      <a:lumMod val="75000"/>
                    </a:schemeClr>
                  </a:solidFill>
                </a:rPr>
                <a:t>e</a:t>
              </a:r>
              <a:r>
                <a:rPr lang="en-IN" sz="3200" baseline="30000" dirty="0" smtClean="0">
                  <a:solidFill>
                    <a:schemeClr val="accent2">
                      <a:lumMod val="75000"/>
                    </a:schemeClr>
                  </a:solidFill>
                </a:rPr>
                <a:t>-</a:t>
              </a:r>
              <a:endParaRPr lang="en-IN" sz="110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735567" y="3392952"/>
              <a:ext cx="5299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 smtClean="0">
                  <a:solidFill>
                    <a:schemeClr val="accent2">
                      <a:lumMod val="75000"/>
                    </a:schemeClr>
                  </a:solidFill>
                </a:rPr>
                <a:t>e</a:t>
              </a:r>
              <a:r>
                <a:rPr lang="en-IN" sz="3200" baseline="30000" dirty="0" smtClean="0">
                  <a:solidFill>
                    <a:schemeClr val="accent2">
                      <a:lumMod val="75000"/>
                    </a:schemeClr>
                  </a:solidFill>
                </a:rPr>
                <a:t>-</a:t>
              </a:r>
              <a:endParaRPr lang="en-IN" sz="110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393665" y="3465315"/>
              <a:ext cx="5299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 smtClean="0">
                  <a:solidFill>
                    <a:schemeClr val="accent2">
                      <a:lumMod val="75000"/>
                    </a:schemeClr>
                  </a:solidFill>
                </a:rPr>
                <a:t>e</a:t>
              </a:r>
              <a:r>
                <a:rPr lang="en-IN" sz="3200" baseline="30000" dirty="0" smtClean="0">
                  <a:solidFill>
                    <a:schemeClr val="accent2">
                      <a:lumMod val="75000"/>
                    </a:schemeClr>
                  </a:solidFill>
                </a:rPr>
                <a:t>-</a:t>
              </a:r>
              <a:endParaRPr lang="en-IN" sz="110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741589" y="2235759"/>
              <a:ext cx="5299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 smtClean="0">
                  <a:solidFill>
                    <a:schemeClr val="accent2">
                      <a:lumMod val="75000"/>
                    </a:schemeClr>
                  </a:solidFill>
                </a:rPr>
                <a:t>e</a:t>
              </a:r>
              <a:r>
                <a:rPr lang="en-IN" sz="3200" baseline="30000" dirty="0" smtClean="0">
                  <a:solidFill>
                    <a:schemeClr val="accent2">
                      <a:lumMod val="75000"/>
                    </a:schemeClr>
                  </a:solidFill>
                </a:rPr>
                <a:t>-</a:t>
              </a:r>
              <a:endParaRPr lang="en-IN" sz="110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449335" y="2550496"/>
              <a:ext cx="5299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 smtClean="0">
                  <a:solidFill>
                    <a:schemeClr val="accent2">
                      <a:lumMod val="75000"/>
                    </a:schemeClr>
                  </a:solidFill>
                </a:rPr>
                <a:t>e</a:t>
              </a:r>
              <a:r>
                <a:rPr lang="en-IN" sz="3200" baseline="30000" dirty="0" smtClean="0">
                  <a:solidFill>
                    <a:schemeClr val="accent2">
                      <a:lumMod val="75000"/>
                    </a:schemeClr>
                  </a:solidFill>
                </a:rPr>
                <a:t>-</a:t>
              </a:r>
              <a:endParaRPr lang="en-IN" sz="110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530988" y="2962116"/>
              <a:ext cx="5299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 smtClean="0">
                  <a:solidFill>
                    <a:schemeClr val="accent2">
                      <a:lumMod val="75000"/>
                    </a:schemeClr>
                  </a:solidFill>
                </a:rPr>
                <a:t>e</a:t>
              </a:r>
              <a:r>
                <a:rPr lang="en-IN" sz="3200" baseline="30000" dirty="0" smtClean="0">
                  <a:solidFill>
                    <a:schemeClr val="accent2">
                      <a:lumMod val="75000"/>
                    </a:schemeClr>
                  </a:solidFill>
                </a:rPr>
                <a:t>-</a:t>
              </a:r>
              <a:endParaRPr lang="en-IN" sz="110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051258" y="2787446"/>
              <a:ext cx="5299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 smtClean="0">
                  <a:solidFill>
                    <a:schemeClr val="accent2">
                      <a:lumMod val="75000"/>
                    </a:schemeClr>
                  </a:solidFill>
                </a:rPr>
                <a:t>e</a:t>
              </a:r>
              <a:r>
                <a:rPr lang="en-IN" sz="3200" baseline="30000" dirty="0" smtClean="0">
                  <a:solidFill>
                    <a:schemeClr val="accent2">
                      <a:lumMod val="75000"/>
                    </a:schemeClr>
                  </a:solidFill>
                </a:rPr>
                <a:t>-</a:t>
              </a:r>
              <a:endParaRPr lang="en-IN" sz="1100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71" name="Minus 70"/>
          <p:cNvSpPr/>
          <p:nvPr/>
        </p:nvSpPr>
        <p:spPr>
          <a:xfrm rot="17817202">
            <a:off x="3815452" y="3211510"/>
            <a:ext cx="495572" cy="326277"/>
          </a:xfrm>
          <a:prstGeom prst="mathMin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Plus 71"/>
          <p:cNvSpPr/>
          <p:nvPr/>
        </p:nvSpPr>
        <p:spPr>
          <a:xfrm rot="998112">
            <a:off x="6780606" y="3959941"/>
            <a:ext cx="432000" cy="428144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5" name="Group 84"/>
          <p:cNvGrpSpPr/>
          <p:nvPr/>
        </p:nvGrpSpPr>
        <p:grpSpPr>
          <a:xfrm>
            <a:off x="3435234" y="1061769"/>
            <a:ext cx="1542412" cy="5045289"/>
            <a:chOff x="2592266" y="1061769"/>
            <a:chExt cx="1542412" cy="5045289"/>
          </a:xfrm>
        </p:grpSpPr>
        <p:grpSp>
          <p:nvGrpSpPr>
            <p:cNvPr id="73" name="Group 72"/>
            <p:cNvGrpSpPr/>
            <p:nvPr/>
          </p:nvGrpSpPr>
          <p:grpSpPr>
            <a:xfrm>
              <a:off x="3195263" y="5175725"/>
              <a:ext cx="939415" cy="931333"/>
              <a:chOff x="194613" y="4475799"/>
              <a:chExt cx="939415" cy="939721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194613" y="4475799"/>
                <a:ext cx="939415" cy="93972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72800" y="4479862"/>
                <a:ext cx="592073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sz="5400" b="1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S</a:t>
                </a:r>
                <a:endParaRPr lang="en-IN" sz="54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3169776" y="1061769"/>
              <a:ext cx="939415" cy="945516"/>
              <a:chOff x="194613" y="4475799"/>
              <a:chExt cx="939415" cy="954032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194613" y="4475799"/>
                <a:ext cx="939415" cy="93972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56185" y="4506501"/>
                <a:ext cx="592073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sz="5400" b="1" dirty="0" smtClean="0">
                    <a:solidFill>
                      <a:srgbClr val="FF0000"/>
                    </a:solidFill>
                  </a:rPr>
                  <a:t>N</a:t>
                </a:r>
                <a:endParaRPr lang="en-IN" sz="54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2592266" y="2091612"/>
              <a:ext cx="1020358" cy="2997800"/>
              <a:chOff x="1527741" y="1487606"/>
              <a:chExt cx="1020358" cy="3024800"/>
            </a:xfrm>
          </p:grpSpPr>
          <p:sp>
            <p:nvSpPr>
              <p:cNvPr id="80" name="Freeform 79"/>
              <p:cNvSpPr/>
              <p:nvPr/>
            </p:nvSpPr>
            <p:spPr>
              <a:xfrm>
                <a:off x="1527741" y="1487606"/>
                <a:ext cx="806025" cy="2863964"/>
              </a:xfrm>
              <a:custGeom>
                <a:avLst/>
                <a:gdLst>
                  <a:gd name="connsiteX0" fmla="*/ 764746 w 860280"/>
                  <a:gd name="connsiteY0" fmla="*/ 0 h 2988860"/>
                  <a:gd name="connsiteX1" fmla="*/ 471 w 860280"/>
                  <a:gd name="connsiteY1" fmla="*/ 1637731 h 2988860"/>
                  <a:gd name="connsiteX2" fmla="*/ 860280 w 860280"/>
                  <a:gd name="connsiteY2" fmla="*/ 2988860 h 298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0280" h="2988860">
                    <a:moveTo>
                      <a:pt x="764746" y="0"/>
                    </a:moveTo>
                    <a:cubicBezTo>
                      <a:pt x="374647" y="569794"/>
                      <a:pt x="-15451" y="1139588"/>
                      <a:pt x="471" y="1637731"/>
                    </a:cubicBezTo>
                    <a:cubicBezTo>
                      <a:pt x="16393" y="2135874"/>
                      <a:pt x="438336" y="2562367"/>
                      <a:pt x="860280" y="2988860"/>
                    </a:cubicBezTo>
                  </a:path>
                </a:pathLst>
              </a:custGeom>
              <a:ln w="57150">
                <a:solidFill>
                  <a:srgbClr val="CC9B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 rot="16877349">
                <a:off x="2191832" y="4156140"/>
                <a:ext cx="352533" cy="360000"/>
                <a:chOff x="5599952" y="5118791"/>
                <a:chExt cx="436042" cy="360000"/>
              </a:xfrm>
            </p:grpSpPr>
            <p:cxnSp>
              <p:nvCxnSpPr>
                <p:cNvPr id="82" name="Straight Connector 81"/>
                <p:cNvCxnSpPr/>
                <p:nvPr/>
              </p:nvCxnSpPr>
              <p:spPr>
                <a:xfrm>
                  <a:off x="5599952" y="5118791"/>
                  <a:ext cx="85608" cy="360000"/>
                </a:xfrm>
                <a:prstGeom prst="line">
                  <a:avLst/>
                </a:prstGeom>
                <a:ln w="57150">
                  <a:solidFill>
                    <a:srgbClr val="CC9B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rot="16200000">
                  <a:off x="5813191" y="5224530"/>
                  <a:ext cx="85607" cy="359998"/>
                </a:xfrm>
                <a:prstGeom prst="line">
                  <a:avLst/>
                </a:prstGeom>
                <a:ln w="57150">
                  <a:solidFill>
                    <a:srgbClr val="CC9B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1" name="Group 110"/>
          <p:cNvGrpSpPr/>
          <p:nvPr/>
        </p:nvGrpSpPr>
        <p:grpSpPr>
          <a:xfrm>
            <a:off x="10003807" y="1281317"/>
            <a:ext cx="1337481" cy="2404022"/>
            <a:chOff x="10003807" y="1281317"/>
            <a:chExt cx="1337481" cy="2404022"/>
          </a:xfrm>
        </p:grpSpPr>
        <p:sp>
          <p:nvSpPr>
            <p:cNvPr id="106" name="Rectangle 105"/>
            <p:cNvSpPr/>
            <p:nvPr/>
          </p:nvSpPr>
          <p:spPr>
            <a:xfrm flipH="1" flipV="1">
              <a:off x="10003807" y="2086302"/>
              <a:ext cx="1337481" cy="792000"/>
            </a:xfrm>
            <a:prstGeom prst="rect">
              <a:avLst/>
            </a:prstGeom>
            <a:ln>
              <a:noFill/>
            </a:ln>
            <a:scene3d>
              <a:camera prst="isometricOffAxis2Top">
                <a:rot lat="20400000" lon="2400000" rev="20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0358651" y="1310476"/>
              <a:ext cx="641445" cy="4657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0358651" y="3139336"/>
              <a:ext cx="641445" cy="4657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0450648" y="1281317"/>
              <a:ext cx="443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 smtClean="0">
                  <a:solidFill>
                    <a:srgbClr val="FF0000"/>
                  </a:solidFill>
                </a:rPr>
                <a:t>N</a:t>
              </a:r>
              <a:endParaRPr lang="en-IN" dirty="0">
                <a:solidFill>
                  <a:srgbClr val="FF0000"/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0460759" y="3100564"/>
              <a:ext cx="443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dirty="0" smtClean="0">
                  <a:solidFill>
                    <a:srgbClr val="FF0000"/>
                  </a:solidFill>
                </a:rPr>
                <a:t>S</a:t>
              </a:r>
              <a:endParaRPr lang="en-IN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144398" y="2620374"/>
            <a:ext cx="2909186" cy="2131421"/>
            <a:chOff x="144398" y="2620374"/>
            <a:chExt cx="2909186" cy="2131421"/>
          </a:xfrm>
        </p:grpSpPr>
        <p:grpSp>
          <p:nvGrpSpPr>
            <p:cNvPr id="103" name="Group 102"/>
            <p:cNvGrpSpPr/>
            <p:nvPr/>
          </p:nvGrpSpPr>
          <p:grpSpPr>
            <a:xfrm rot="286248">
              <a:off x="1228237" y="2620374"/>
              <a:ext cx="1825347" cy="2131421"/>
              <a:chOff x="513398" y="2619102"/>
              <a:chExt cx="1825347" cy="2131421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513398" y="2801093"/>
                <a:ext cx="1784083" cy="1949430"/>
                <a:chOff x="9902197" y="1973946"/>
                <a:chExt cx="1784083" cy="1949430"/>
              </a:xfrm>
            </p:grpSpPr>
            <p:cxnSp>
              <p:nvCxnSpPr>
                <p:cNvPr id="89" name="Straight Arrow Connector 88"/>
                <p:cNvCxnSpPr/>
                <p:nvPr/>
              </p:nvCxnSpPr>
              <p:spPr>
                <a:xfrm flipV="1">
                  <a:off x="9921922" y="1973946"/>
                  <a:ext cx="433898" cy="1768977"/>
                </a:xfrm>
                <a:prstGeom prst="straightConnector1">
                  <a:avLst/>
                </a:prstGeom>
                <a:ln w="5715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Arrow Connector 89"/>
                <p:cNvCxnSpPr/>
                <p:nvPr/>
              </p:nvCxnSpPr>
              <p:spPr>
                <a:xfrm>
                  <a:off x="9908274" y="3713349"/>
                  <a:ext cx="1778006" cy="210027"/>
                </a:xfrm>
                <a:prstGeom prst="straightConnector1">
                  <a:avLst/>
                </a:prstGeom>
                <a:ln w="5715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>
                  <a:endCxn id="98" idx="1"/>
                </p:cNvCxnSpPr>
                <p:nvPr/>
              </p:nvCxnSpPr>
              <p:spPr>
                <a:xfrm rot="21313752" flipV="1">
                  <a:off x="9902197" y="3249816"/>
                  <a:ext cx="779308" cy="441871"/>
                </a:xfrm>
                <a:prstGeom prst="straightConnector1">
                  <a:avLst/>
                </a:prstGeom>
                <a:ln w="5715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TextBox 96"/>
              <p:cNvSpPr txBox="1"/>
              <p:nvPr/>
            </p:nvSpPr>
            <p:spPr>
              <a:xfrm>
                <a:off x="990256" y="2619102"/>
                <a:ext cx="356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 smtClean="0"/>
                  <a:t>X</a:t>
                </a:r>
                <a:endParaRPr lang="en-IN" b="1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272981" y="3783711"/>
                <a:ext cx="356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 smtClean="0"/>
                  <a:t>Y</a:t>
                </a:r>
                <a:endParaRPr lang="en-IN" b="1" dirty="0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982145" y="4153560"/>
                <a:ext cx="356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 smtClean="0"/>
                  <a:t>Z</a:t>
                </a:r>
                <a:endParaRPr lang="en-IN" b="1" dirty="0"/>
              </a:p>
            </p:txBody>
          </p:sp>
        </p:grpSp>
        <p:cxnSp>
          <p:nvCxnSpPr>
            <p:cNvPr id="113" name="Straight Arrow Connector 112"/>
            <p:cNvCxnSpPr/>
            <p:nvPr/>
          </p:nvCxnSpPr>
          <p:spPr>
            <a:xfrm flipH="1" flipV="1">
              <a:off x="144398" y="4249065"/>
              <a:ext cx="1018726" cy="215273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 rot="286248">
              <a:off x="185611" y="3655768"/>
              <a:ext cx="5140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/>
                <a:t>-Z </a:t>
              </a:r>
              <a:endParaRPr lang="en-IN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4725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4" dur="1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3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71" grpId="0" animBg="1"/>
      <p:bldP spid="7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Hall effect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0" y="711201"/>
            <a:ext cx="12192000" cy="1950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IN" sz="2400" dirty="0">
                <a:solidFill>
                  <a:srgbClr val="002060"/>
                </a:solidFill>
              </a:rPr>
              <a:t>Hall Effect:</a:t>
            </a:r>
            <a:r>
              <a:rPr lang="en-IN" sz="2400" dirty="0"/>
              <a:t> If a sample of conductor or semiconductor carrying current I is placed in a transverse </a:t>
            </a:r>
            <a:endParaRPr lang="en-IN" sz="2400" dirty="0" smtClean="0"/>
          </a:p>
          <a:p>
            <a:pPr marL="1706563">
              <a:spcBef>
                <a:spcPts val="1000"/>
              </a:spcBef>
              <a:buClr>
                <a:schemeClr val="accent6"/>
              </a:buClr>
            </a:pPr>
            <a:r>
              <a:rPr lang="en-IN" sz="2400" dirty="0" smtClean="0"/>
              <a:t>magnetic </a:t>
            </a:r>
            <a:r>
              <a:rPr lang="en-IN" sz="2400" dirty="0"/>
              <a:t>field B, an electric field E induced in a direction perpendicular to </a:t>
            </a:r>
            <a:r>
              <a:rPr lang="en-IN" sz="2400" dirty="0" smtClean="0"/>
              <a:t>both </a:t>
            </a:r>
          </a:p>
          <a:p>
            <a:pPr marL="1706563">
              <a:spcBef>
                <a:spcPts val="1000"/>
              </a:spcBef>
              <a:buClr>
                <a:schemeClr val="accent6"/>
              </a:buClr>
            </a:pPr>
            <a:r>
              <a:rPr lang="en-IN" sz="2400" dirty="0" smtClean="0"/>
              <a:t>current </a:t>
            </a:r>
            <a:r>
              <a:rPr lang="en-IN" sz="2400" dirty="0"/>
              <a:t>and </a:t>
            </a:r>
            <a:r>
              <a:rPr lang="en-IN" sz="2400" dirty="0" smtClean="0"/>
              <a:t>magnetic </a:t>
            </a:r>
            <a:r>
              <a:rPr lang="en-IN" sz="2400" dirty="0"/>
              <a:t>field. This phenomena is known as Hall effect and generated </a:t>
            </a:r>
            <a:endParaRPr lang="en-IN" sz="2400" dirty="0" smtClean="0"/>
          </a:p>
          <a:p>
            <a:pPr marL="1706563">
              <a:spcBef>
                <a:spcPts val="1000"/>
              </a:spcBef>
              <a:buClr>
                <a:schemeClr val="accent6"/>
              </a:buClr>
            </a:pPr>
            <a:r>
              <a:rPr lang="en-IN" sz="2400" dirty="0" smtClean="0"/>
              <a:t>voltage </a:t>
            </a:r>
            <a:r>
              <a:rPr lang="en-IN" sz="2400" dirty="0"/>
              <a:t>is known as Hall </a:t>
            </a:r>
            <a:r>
              <a:rPr lang="en-IN" sz="2400" dirty="0" smtClean="0"/>
              <a:t>voltage </a:t>
            </a:r>
            <a:r>
              <a:rPr lang="en-IN" sz="2400" dirty="0"/>
              <a:t>V</a:t>
            </a:r>
            <a:r>
              <a:rPr lang="en-IN" sz="2400" baseline="-25000" dirty="0"/>
              <a:t>H</a:t>
            </a:r>
            <a:r>
              <a:rPr lang="en-IN" sz="2400" dirty="0"/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772348"/>
            <a:ext cx="12192000" cy="600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In order to derive the equation of Hall mobility first we will derive the equation of Hall coefficient.</a:t>
            </a:r>
            <a:endParaRPr lang="en-IN" sz="2400" dirty="0"/>
          </a:p>
        </p:txBody>
      </p:sp>
      <p:sp>
        <p:nvSpPr>
          <p:cNvPr id="2" name="Rectangle 1"/>
          <p:cNvSpPr/>
          <p:nvPr/>
        </p:nvSpPr>
        <p:spPr>
          <a:xfrm>
            <a:off x="0" y="3632490"/>
            <a:ext cx="12192000" cy="1964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Magnetic </a:t>
            </a:r>
            <a:r>
              <a:rPr lang="en-US" sz="2400" dirty="0"/>
              <a:t>field vector ‘B’ is applied on this sample along y-axis. Now if a current ‘I’ is passed </a:t>
            </a:r>
            <a:endParaRPr lang="en-US" sz="2400" dirty="0" smtClean="0"/>
          </a:p>
          <a:p>
            <a:pPr marL="263525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through </a:t>
            </a:r>
            <a:r>
              <a:rPr lang="en-US" sz="2400" dirty="0"/>
              <a:t>the sample in the direction of x-axis, charge carriers (in this case we assume electrons) </a:t>
            </a:r>
            <a:endParaRPr lang="en-US" sz="2400" dirty="0" smtClean="0"/>
          </a:p>
          <a:p>
            <a:pPr marL="263525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will </a:t>
            </a:r>
            <a:r>
              <a:rPr lang="en-US" sz="2400" dirty="0"/>
              <a:t>drift with drift velocity ‘</a:t>
            </a:r>
            <a:r>
              <a:rPr lang="en-US" sz="2400" dirty="0" err="1"/>
              <a:t>v</a:t>
            </a:r>
            <a:r>
              <a:rPr lang="en-US" sz="2400" baseline="-25000" dirty="0" err="1"/>
              <a:t>d</a:t>
            </a:r>
            <a:r>
              <a:rPr lang="en-US" sz="2400" dirty="0"/>
              <a:t>’ in the opposite direction ‘-z’. Magnetic force ‘F</a:t>
            </a:r>
            <a:r>
              <a:rPr lang="en-US" sz="2400" baseline="-25000" dirty="0"/>
              <a:t>B</a:t>
            </a:r>
            <a:r>
              <a:rPr lang="en-US" sz="2400" dirty="0"/>
              <a:t>’ acts on each </a:t>
            </a:r>
            <a:endParaRPr lang="en-US" sz="2400" dirty="0" smtClean="0"/>
          </a:p>
          <a:p>
            <a:pPr marL="263525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drifting </a:t>
            </a:r>
            <a:r>
              <a:rPr lang="en-US" sz="2400" dirty="0"/>
              <a:t>electron, pushing it toward the left edge of the sample.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05444" y="5857212"/>
                <a:ext cx="81370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IN" sz="2400" i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IN" sz="2400" i="0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IN" sz="2400" i="0">
                          <a:latin typeface="Cambria Math" panose="02040503050406030204" pitchFamily="18" charset="0"/>
                        </a:rPr>
                        <m:t>= − 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b="0" i="0" smtClean="0">
                              <a:latin typeface="Cambria Math" panose="02040503050406030204" pitchFamily="18" charset="0"/>
                            </a:rPr>
                            <m:t>90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e>
                      </m:d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 ………(1) 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44" y="5857212"/>
                <a:ext cx="8137099" cy="461665"/>
              </a:xfrm>
              <a:prstGeom prst="rect">
                <a:avLst/>
              </a:prstGeom>
              <a:blipFill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608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2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build="p"/>
      <p:bldP spid="2" grpId="0" uiExpand="1" build="p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Hall effect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711201"/>
                <a:ext cx="35054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  <m:r>
                        <a:rPr lang="en-IN" sz="2400" i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IN" sz="2400">
                          <a:latin typeface="Cambria Math" panose="02040503050406030204" pitchFamily="18" charset="0"/>
                        </a:rPr>
                        <m:t> ………(1) 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11201"/>
                <a:ext cx="3505447" cy="461665"/>
              </a:xfrm>
              <a:prstGeom prst="rect">
                <a:avLst/>
              </a:prstGeom>
              <a:blipFill>
                <a:blip r:embed="rId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0" y="1422401"/>
            <a:ext cx="12192000" cy="1923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The Lorentz force is exerted on electrons in the negative –Z direction and causes a negative </a:t>
            </a:r>
            <a:endParaRPr lang="en-US" sz="2400" dirty="0" smtClean="0"/>
          </a:p>
          <a:p>
            <a:pPr marL="263525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charge </a:t>
            </a:r>
            <a:r>
              <a:rPr lang="en-US" sz="2400" dirty="0"/>
              <a:t>to accumulate at the left edge of the sample. Moreover, the right edge of the sample </a:t>
            </a:r>
            <a:endParaRPr lang="en-US" sz="2400" dirty="0" smtClean="0"/>
          </a:p>
          <a:p>
            <a:pPr marL="263525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becomes </a:t>
            </a:r>
            <a:r>
              <a:rPr lang="en-US" sz="2400" dirty="0"/>
              <a:t>positively charged due to loss of electrons. Therefore, a potential difference causes a </a:t>
            </a:r>
            <a:endParaRPr lang="en-US" sz="2400" dirty="0" smtClean="0"/>
          </a:p>
          <a:p>
            <a:pPr marL="263525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field </a:t>
            </a:r>
            <a:r>
              <a:rPr lang="en-US" sz="2400" dirty="0"/>
              <a:t>E</a:t>
            </a:r>
            <a:r>
              <a:rPr lang="en-US" sz="2400" baseline="-25000" dirty="0"/>
              <a:t>H</a:t>
            </a:r>
            <a:r>
              <a:rPr lang="en-US" sz="2400" dirty="0"/>
              <a:t> in negative –Z direction.</a:t>
            </a:r>
            <a:endParaRPr lang="en-IN" sz="2400" dirty="0"/>
          </a:p>
        </p:txBody>
      </p:sp>
      <p:sp>
        <p:nvSpPr>
          <p:cNvPr id="2" name="Rectangle 1"/>
          <p:cNvSpPr/>
          <p:nvPr/>
        </p:nvSpPr>
        <p:spPr>
          <a:xfrm>
            <a:off x="0" y="3595117"/>
            <a:ext cx="3823804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In the equilibrium condition,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4306317"/>
                <a:ext cx="281295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en-IN" sz="24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=</m:t>
                    </m:r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B</m:t>
                    </m:r>
                    <m:r>
                      <a:rPr lang="en-IN" sz="24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v</m:t>
                    </m:r>
                    <m:r>
                      <a:rPr lang="en-IN" sz="24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………(2)</m:t>
                    </m:r>
                  </m:oMath>
                </a14:m>
                <a:r>
                  <a:rPr lang="en-IN" sz="2400" dirty="0">
                    <a:latin typeface="Cambria" panose="02040503050406030204" pitchFamily="18" charset="0"/>
                    <a:ea typeface="Times New Roman" panose="02020603050405020304" pitchFamily="18" charset="0"/>
                  </a:rPr>
                  <a:t> </a:t>
                </a:r>
                <a:endParaRPr lang="en-IN" sz="24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06317"/>
                <a:ext cx="2812950" cy="646331"/>
              </a:xfrm>
              <a:prstGeom prst="rect">
                <a:avLst/>
              </a:prstGeom>
              <a:blipFill>
                <a:blip r:embed="rId3"/>
                <a:stretch>
                  <a:fillRect l="-434" b="-37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0" y="5099419"/>
            <a:ext cx="4266233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The current density is given by, 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0" y="5707855"/>
                <a:ext cx="282051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J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= </m:t>
                          </m:r>
                          <m:r>
                            <m:rPr>
                              <m:sty m:val="p"/>
                            </m:rP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n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e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v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………(3</m:t>
                          </m:r>
                        </m:e>
                      </m:d>
                    </m:oMath>
                  </m:oMathPara>
                </a14:m>
                <a:endParaRPr lang="en-IN" sz="2400" i="1" dirty="0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07855"/>
                <a:ext cx="2820516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4293529" y="3349883"/>
            <a:ext cx="0" cy="3205529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403678" y="3345582"/>
            <a:ext cx="7788322" cy="9592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Where n is number of carrier </a:t>
            </a:r>
            <a:r>
              <a:rPr lang="en-US" sz="2400" dirty="0" smtClean="0"/>
              <a:t>concentration,</a:t>
            </a:r>
            <a:r>
              <a:rPr lang="en-IN" sz="2400" dirty="0" smtClean="0"/>
              <a:t> comparing </a:t>
            </a:r>
          </a:p>
          <a:p>
            <a:pPr marL="273050">
              <a:spcBef>
                <a:spcPts val="1000"/>
              </a:spcBef>
              <a:buClr>
                <a:schemeClr val="accent6"/>
              </a:buClr>
            </a:pPr>
            <a:r>
              <a:rPr lang="en-IN" sz="2400" dirty="0" smtClean="0"/>
              <a:t>equation </a:t>
            </a:r>
            <a:r>
              <a:rPr lang="en-IN" sz="2400" dirty="0"/>
              <a:t>(2) &amp; (3)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403678" y="4484959"/>
                <a:ext cx="2955553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= 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B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J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x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ne</m:t>
                          </m:r>
                        </m:den>
                      </m:f>
                      <m:r>
                        <a:rPr lang="en-IN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………(4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678" y="4484959"/>
                <a:ext cx="2955553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4411244" y="5397758"/>
            <a:ext cx="5574283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Hall effect is explained by Hall coefficient,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667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5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uiExpand="1" build="p"/>
      <p:bldP spid="2" grpId="0" build="p"/>
      <p:bldP spid="6" grpId="0" build="p"/>
      <p:bldP spid="7" grpId="0" build="p"/>
      <p:bldP spid="8" grpId="0" build="p"/>
      <p:bldP spid="10" grpId="0" uiExpand="1" build="p"/>
      <p:bldP spid="11" grpId="0" build="p"/>
      <p:bldP spid="1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Hall effect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0" y="711201"/>
                <a:ext cx="340836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= 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B</m:t>
                    </m:r>
                    <m:r>
                      <a:rPr lang="en-IN" sz="24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J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x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………(5)</m:t>
                    </m:r>
                  </m:oMath>
                </a14:m>
                <a:r>
                  <a:rPr lang="en-IN" sz="2400" i="1" dirty="0"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11201"/>
                <a:ext cx="3408369" cy="646331"/>
              </a:xfrm>
              <a:prstGeom prst="rect">
                <a:avLst/>
              </a:prstGeom>
              <a:blipFill>
                <a:blip r:embed="rId2"/>
                <a:stretch>
                  <a:fillRect l="-358" b="-37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227379" y="711201"/>
                <a:ext cx="2410596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i="0" dirty="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where</m:t>
                      </m:r>
                      <m:r>
                        <a:rPr lang="en-IN" sz="2400" i="0" dirty="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4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r>
                        <a:rPr lang="en-IN" sz="2400" i="0" dirty="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f>
                        <m:fPr>
                          <m:ctrlPr>
                            <a:rPr lang="en-IN" sz="2400" i="1" dirty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IN" sz="2400" i="0" dirty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 i="0" dirty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ne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379" y="711201"/>
                <a:ext cx="2410596" cy="7862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0" y="1608477"/>
            <a:ext cx="12192000" cy="10345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As the electric field in n-type semiconductor is established in negative –z direction value of Hall </a:t>
            </a:r>
            <a:endParaRPr lang="en-US" sz="2400" dirty="0" smtClean="0"/>
          </a:p>
          <a:p>
            <a:pPr marL="273050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coefficient </a:t>
            </a:r>
            <a:r>
              <a:rPr lang="en-US" sz="2400" dirty="0"/>
              <a:t>becomes.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0" y="2782904"/>
                <a:ext cx="4470647" cy="8466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IN" sz="2400">
                          <a:latin typeface="Cambria Math" panose="02040503050406030204" pitchFamily="18" charset="0"/>
                        </a:rPr>
                        <m:t> = −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E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den>
                      </m:f>
                      <m:r>
                        <a:rPr lang="en-IN" sz="2400">
                          <a:latin typeface="Cambria Math" panose="02040503050406030204" pitchFamily="18" charset="0"/>
                        </a:rPr>
                        <m:t> = −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e</m:t>
                          </m:r>
                        </m:den>
                      </m:f>
                      <m:r>
                        <a:rPr lang="en-IN" sz="2400">
                          <a:latin typeface="Cambria Math" panose="02040503050406030204" pitchFamily="18" charset="0"/>
                        </a:rPr>
                        <m:t>………(6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82904"/>
                <a:ext cx="4470647" cy="8466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0" y="3828912"/>
            <a:ext cx="12192000" cy="10978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Value of Hall coefficient (R</a:t>
            </a:r>
            <a:r>
              <a:rPr lang="en-US" sz="2400" baseline="-25000" dirty="0"/>
              <a:t>H</a:t>
            </a:r>
            <a:r>
              <a:rPr lang="en-US" sz="2400" dirty="0"/>
              <a:t>) is negative for n-type semiconductor.</a:t>
            </a:r>
            <a:endParaRPr lang="en-IN" sz="2400" dirty="0"/>
          </a:p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In case of p-type semiconductor current is due to majority charge carriers holes, in that case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-1" y="4926803"/>
                <a:ext cx="3909596" cy="8484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IN" sz="240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E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den>
                      </m:f>
                      <m:r>
                        <a:rPr lang="en-IN" sz="240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e</m:t>
                          </m:r>
                        </m:den>
                      </m:f>
                      <m:r>
                        <a:rPr lang="en-IN" sz="2400">
                          <a:latin typeface="Cambria Math" panose="02040503050406030204" pitchFamily="18" charset="0"/>
                        </a:rPr>
                        <m:t>………(7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4926803"/>
                <a:ext cx="3909596" cy="8484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0" y="5918104"/>
            <a:ext cx="9526139" cy="611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In case of p –type semiconductor value of Hall coefficient (R</a:t>
            </a:r>
            <a:r>
              <a:rPr lang="en-US" sz="2400" baseline="-25000" dirty="0"/>
              <a:t>H</a:t>
            </a:r>
            <a:r>
              <a:rPr lang="en-US" sz="2400" dirty="0"/>
              <a:t>) is positive.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6395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25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uiExpand="1" build="p"/>
      <p:bldP spid="17" grpId="0" build="p"/>
      <p:bldP spid="18" grpId="0" uiExpand="1" build="p"/>
      <p:bldP spid="20" grpId="0" build="p"/>
      <p:bldP spid="2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1064525" y="1828800"/>
            <a:ext cx="9962866" cy="3411940"/>
          </a:xfrm>
          <a:prstGeom prst="horizontalScroll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5400" b="1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Introduction</a:t>
            </a:r>
            <a:endParaRPr lang="en-US" sz="5400" b="1" dirty="0">
              <a:solidFill>
                <a:srgbClr val="00206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39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Hall effect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0" y="711201"/>
                <a:ext cx="6305266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265113" indent="-265113"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2800" smtClean="0">
                        <a:solidFill>
                          <a:srgbClr val="002060"/>
                        </a:solidFill>
                      </a:rPr>
                      <m:t>Determination</m:t>
                    </m:r>
                    <m:r>
                      <m:rPr>
                        <m:nor/>
                      </m:rPr>
                      <a:rPr lang="en-IN" sz="2800" smtClean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IN" sz="2800" smtClean="0">
                        <a:solidFill>
                          <a:srgbClr val="002060"/>
                        </a:solidFill>
                      </a:rPr>
                      <m:t>of</m:t>
                    </m:r>
                    <m:r>
                      <m:rPr>
                        <m:nor/>
                      </m:rPr>
                      <a:rPr lang="en-IN" sz="2800" smtClean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IN" sz="2800" smtClean="0">
                        <a:solidFill>
                          <a:srgbClr val="002060"/>
                        </a:solidFill>
                      </a:rPr>
                      <m:t>value</m:t>
                    </m:r>
                    <m:r>
                      <m:rPr>
                        <m:nor/>
                      </m:rPr>
                      <a:rPr lang="en-IN" sz="2800" smtClean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IN" sz="2800" smtClean="0">
                        <a:solidFill>
                          <a:srgbClr val="002060"/>
                        </a:solidFill>
                      </a:rPr>
                      <m:t>of</m:t>
                    </m:r>
                    <m:r>
                      <m:rPr>
                        <m:nor/>
                      </m:rPr>
                      <a:rPr lang="en-IN" sz="2800" smtClean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IN" sz="2800" smtClean="0">
                        <a:solidFill>
                          <a:srgbClr val="002060"/>
                        </a:solidFill>
                      </a:rPr>
                      <m:t>Hall</m:t>
                    </m:r>
                    <m:r>
                      <m:rPr>
                        <m:nor/>
                      </m:rPr>
                      <a:rPr lang="en-IN" sz="2800" smtClean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IN" sz="2800" smtClean="0">
                        <a:solidFill>
                          <a:srgbClr val="002060"/>
                        </a:solidFill>
                      </a:rPr>
                      <m:t>coefficient</m:t>
                    </m:r>
                    <m:r>
                      <m:rPr>
                        <m:nor/>
                      </m:rPr>
                      <a:rPr lang="en-IN" sz="2800" b="0" i="0" smtClean="0">
                        <a:solidFill>
                          <a:srgbClr val="002060"/>
                        </a:solidFill>
                      </a:rPr>
                      <m:t>: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11201"/>
                <a:ext cx="630526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0" y="1653233"/>
            <a:ext cx="5893280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Hall voltage generates Hall electric field (E</a:t>
            </a:r>
            <a:r>
              <a:rPr lang="en-US" sz="2400" baseline="-25000" dirty="0"/>
              <a:t>H</a:t>
            </a:r>
            <a:r>
              <a:rPr lang="en-US" sz="2400" dirty="0"/>
              <a:t>)</a:t>
            </a:r>
            <a:endParaRPr lang="en-IN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8434000" y="1606418"/>
            <a:ext cx="3547780" cy="3711791"/>
            <a:chOff x="3435234" y="709443"/>
            <a:chExt cx="6005826" cy="5841482"/>
          </a:xfrm>
        </p:grpSpPr>
        <p:grpSp>
          <p:nvGrpSpPr>
            <p:cNvPr id="23" name="Group 22"/>
            <p:cNvGrpSpPr/>
            <p:nvPr/>
          </p:nvGrpSpPr>
          <p:grpSpPr>
            <a:xfrm>
              <a:off x="4127027" y="2162866"/>
              <a:ext cx="2822072" cy="3014785"/>
              <a:chOff x="1951630" y="999301"/>
              <a:chExt cx="2822072" cy="3041938"/>
            </a:xfrm>
            <a:effectLst>
              <a:reflection endPos="0" dir="5400000" sy="-100000" algn="bl" rotWithShape="0"/>
            </a:effectLst>
            <a:scene3d>
              <a:camera prst="orthographicFront">
                <a:rot lat="20248728" lon="1633589" rev="20031077"/>
              </a:camera>
              <a:lightRig rig="threePt" dir="t"/>
            </a:scene3d>
          </p:grpSpPr>
          <p:sp>
            <p:nvSpPr>
              <p:cNvPr id="24" name="Flowchart: Process 23"/>
              <p:cNvSpPr/>
              <p:nvPr/>
            </p:nvSpPr>
            <p:spPr>
              <a:xfrm>
                <a:off x="1951630" y="1009934"/>
                <a:ext cx="2456598" cy="2729553"/>
              </a:xfrm>
              <a:prstGeom prst="flowChartProcess">
                <a:avLst/>
              </a:prstGeom>
              <a:noFill/>
              <a:ln w="38100">
                <a:solidFill>
                  <a:srgbClr val="002060"/>
                </a:solidFill>
              </a:ln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4763069" y="1269239"/>
                <a:ext cx="0" cy="2772000"/>
              </a:xfrm>
              <a:prstGeom prst="line">
                <a:avLst/>
              </a:prstGeom>
              <a:noFill/>
              <a:ln w="38100">
                <a:solidFill>
                  <a:srgbClr val="002060"/>
                </a:solidFill>
              </a:ln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3441702" y="2692855"/>
                <a:ext cx="0" cy="2664000"/>
              </a:xfrm>
              <a:prstGeom prst="line">
                <a:avLst/>
              </a:prstGeom>
              <a:noFill/>
              <a:ln w="38100">
                <a:solidFill>
                  <a:srgbClr val="002060"/>
                </a:solidFill>
              </a:ln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4411243" y="999301"/>
                <a:ext cx="360000" cy="288000"/>
              </a:xfrm>
              <a:prstGeom prst="line">
                <a:avLst/>
              </a:prstGeom>
              <a:noFill/>
              <a:ln w="38100">
                <a:solidFill>
                  <a:srgbClr val="002060"/>
                </a:solidFill>
              </a:ln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394896" y="3732276"/>
                <a:ext cx="360000" cy="288000"/>
              </a:xfrm>
              <a:prstGeom prst="line">
                <a:avLst/>
              </a:prstGeom>
              <a:noFill/>
              <a:ln w="38100">
                <a:solidFill>
                  <a:srgbClr val="002060"/>
                </a:solidFill>
              </a:ln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1951631" y="3736855"/>
                <a:ext cx="180000" cy="288000"/>
              </a:xfrm>
              <a:prstGeom prst="line">
                <a:avLst/>
              </a:prstGeom>
              <a:noFill/>
              <a:ln w="38100">
                <a:solidFill>
                  <a:srgbClr val="002060"/>
                </a:solidFill>
              </a:ln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3566267" y="709443"/>
              <a:ext cx="4102788" cy="3318628"/>
              <a:chOff x="1658774" y="105421"/>
              <a:chExt cx="4102788" cy="3348518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1658774" y="107195"/>
                <a:ext cx="4102788" cy="3346744"/>
                <a:chOff x="1658774" y="107195"/>
                <a:chExt cx="4102788" cy="3346744"/>
              </a:xfrm>
            </p:grpSpPr>
            <p:cxnSp>
              <p:nvCxnSpPr>
                <p:cNvPr id="33" name="Straight Connector 32"/>
                <p:cNvCxnSpPr/>
                <p:nvPr/>
              </p:nvCxnSpPr>
              <p:spPr>
                <a:xfrm>
                  <a:off x="4753184" y="3224421"/>
                  <a:ext cx="815103" cy="229518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7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1658774" y="2285000"/>
                  <a:ext cx="849452" cy="271037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7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5576460" y="408843"/>
                  <a:ext cx="171214" cy="3045096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7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 flipV="1">
                  <a:off x="1678386" y="395195"/>
                  <a:ext cx="215983" cy="1875474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7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1894369" y="395195"/>
                  <a:ext cx="1588847" cy="0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7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>
                  <a:stCxn id="39" idx="6"/>
                </p:cNvCxnSpPr>
                <p:nvPr/>
              </p:nvCxnSpPr>
              <p:spPr>
                <a:xfrm>
                  <a:off x="4059216" y="395195"/>
                  <a:ext cx="1702346" cy="16892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7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Oval 38"/>
                <p:cNvSpPr/>
                <p:nvPr/>
              </p:nvSpPr>
              <p:spPr>
                <a:xfrm>
                  <a:off x="3483216" y="107195"/>
                  <a:ext cx="576000" cy="576000"/>
                </a:xfrm>
                <a:prstGeom prst="ellipse">
                  <a:avLst/>
                </a:prstGeom>
                <a:no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3506643" y="105421"/>
                <a:ext cx="436729" cy="635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b="1" dirty="0" smtClean="0"/>
                  <a:t>V</a:t>
                </a:r>
                <a:endParaRPr lang="en-IN" sz="1200" b="1" dirty="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4415719" y="1581330"/>
              <a:ext cx="5025341" cy="4969595"/>
              <a:chOff x="3572751" y="1581330"/>
              <a:chExt cx="5025341" cy="4969595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3572751" y="1581330"/>
                <a:ext cx="5025341" cy="4969595"/>
                <a:chOff x="2508226" y="977324"/>
                <a:chExt cx="5025341" cy="5014355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2508226" y="4175061"/>
                  <a:ext cx="486269" cy="851474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V="1">
                  <a:off x="4273443" y="977324"/>
                  <a:ext cx="486269" cy="851474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4759712" y="977324"/>
                  <a:ext cx="2773852" cy="1042545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2508226" y="5026535"/>
                  <a:ext cx="2841697" cy="937536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flipH="1">
                  <a:off x="6481640" y="2019869"/>
                  <a:ext cx="1051927" cy="184458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>
                  <a:off x="5356139" y="4408539"/>
                  <a:ext cx="844294" cy="158314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5732433" y="4203861"/>
                  <a:ext cx="936000" cy="43200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5991640" y="4135570"/>
                  <a:ext cx="468000" cy="216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5896809" y="3851279"/>
                  <a:ext cx="936000" cy="43200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6225640" y="3754098"/>
                  <a:ext cx="468000" cy="216503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Plus 41"/>
              <p:cNvSpPr/>
              <p:nvPr/>
            </p:nvSpPr>
            <p:spPr>
              <a:xfrm rot="1358035">
                <a:off x="7142196" y="5194633"/>
                <a:ext cx="432000" cy="428144"/>
              </a:xfrm>
              <a:prstGeom prst="mathPlus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3" name="Minus 42"/>
              <p:cNvSpPr/>
              <p:nvPr/>
            </p:nvSpPr>
            <p:spPr>
              <a:xfrm rot="17817202">
                <a:off x="7679209" y="4089008"/>
                <a:ext cx="495572" cy="326277"/>
              </a:xfrm>
              <a:prstGeom prst="mathMinus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6572786" y="5804115"/>
                <a:ext cx="452106" cy="356787"/>
                <a:chOff x="5508261" y="5200109"/>
                <a:chExt cx="452106" cy="360000"/>
              </a:xfrm>
            </p:grpSpPr>
            <p:cxnSp>
              <p:nvCxnSpPr>
                <p:cNvPr id="56" name="Straight Connector 55"/>
                <p:cNvCxnSpPr/>
                <p:nvPr/>
              </p:nvCxnSpPr>
              <p:spPr>
                <a:xfrm>
                  <a:off x="5508261" y="5200109"/>
                  <a:ext cx="85607" cy="36000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 rot="16200000">
                  <a:off x="5737563" y="5301654"/>
                  <a:ext cx="85607" cy="36000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/>
              <p:cNvGrpSpPr/>
              <p:nvPr/>
            </p:nvGrpSpPr>
            <p:grpSpPr>
              <a:xfrm rot="5580110">
                <a:off x="4824321" y="6023621"/>
                <a:ext cx="448070" cy="360000"/>
                <a:chOff x="5508261" y="5200109"/>
                <a:chExt cx="452106" cy="360000"/>
              </a:xfrm>
            </p:grpSpPr>
            <p:cxnSp>
              <p:nvCxnSpPr>
                <p:cNvPr id="54" name="Straight Connector 53"/>
                <p:cNvCxnSpPr/>
                <p:nvPr/>
              </p:nvCxnSpPr>
              <p:spPr>
                <a:xfrm>
                  <a:off x="5508261" y="5200109"/>
                  <a:ext cx="85607" cy="36000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rot="16200000">
                  <a:off x="5737563" y="5301654"/>
                  <a:ext cx="85607" cy="36000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/>
              <p:cNvGrpSpPr/>
              <p:nvPr/>
            </p:nvGrpSpPr>
            <p:grpSpPr>
              <a:xfrm rot="10953634">
                <a:off x="7869594" y="3230693"/>
                <a:ext cx="452106" cy="356787"/>
                <a:chOff x="5508261" y="5200109"/>
                <a:chExt cx="452106" cy="360000"/>
              </a:xfrm>
            </p:grpSpPr>
            <p:cxnSp>
              <p:nvCxnSpPr>
                <p:cNvPr id="52" name="Straight Connector 51"/>
                <p:cNvCxnSpPr/>
                <p:nvPr/>
              </p:nvCxnSpPr>
              <p:spPr>
                <a:xfrm>
                  <a:off x="5508261" y="5200109"/>
                  <a:ext cx="85607" cy="36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 rot="16200000">
                  <a:off x="5737563" y="5301654"/>
                  <a:ext cx="85607" cy="36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/>
              <p:cNvGrpSpPr/>
              <p:nvPr/>
            </p:nvGrpSpPr>
            <p:grpSpPr>
              <a:xfrm rot="5580110">
                <a:off x="7013813" y="2005240"/>
                <a:ext cx="448070" cy="360000"/>
                <a:chOff x="5508261" y="5200109"/>
                <a:chExt cx="452106" cy="360000"/>
              </a:xfrm>
            </p:grpSpPr>
            <p:cxnSp>
              <p:nvCxnSpPr>
                <p:cNvPr id="50" name="Straight Connector 49"/>
                <p:cNvCxnSpPr/>
                <p:nvPr/>
              </p:nvCxnSpPr>
              <p:spPr>
                <a:xfrm>
                  <a:off x="5508261" y="5200109"/>
                  <a:ext cx="85607" cy="36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 rot="16200000">
                  <a:off x="5737563" y="5301654"/>
                  <a:ext cx="85607" cy="360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TextBox 48"/>
              <p:cNvSpPr txBox="1"/>
              <p:nvPr/>
            </p:nvSpPr>
            <p:spPr>
              <a:xfrm rot="17391536">
                <a:off x="5308427" y="5675189"/>
                <a:ext cx="46028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000" b="1" dirty="0" smtClean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IN" b="1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096739" y="1636820"/>
              <a:ext cx="2311267" cy="1835736"/>
              <a:chOff x="4253771" y="1636820"/>
              <a:chExt cx="2311267" cy="1835736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5817710" y="1636820"/>
                <a:ext cx="747328" cy="920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e</a:t>
                </a:r>
                <a:r>
                  <a:rPr lang="en-IN" sz="3200" baseline="300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-</a:t>
                </a:r>
                <a:endParaRPr lang="en-IN" sz="1100" baseline="3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4672556" y="2263894"/>
                <a:ext cx="785414" cy="920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e</a:t>
                </a:r>
                <a:r>
                  <a:rPr lang="en-IN" sz="3200" baseline="300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-</a:t>
                </a:r>
                <a:endParaRPr lang="en-IN" sz="1100" baseline="3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4253771" y="2552260"/>
                <a:ext cx="770376" cy="920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e</a:t>
                </a:r>
                <a:r>
                  <a:rPr lang="en-IN" sz="3200" baseline="300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-</a:t>
                </a:r>
                <a:endParaRPr lang="en-IN" sz="1100" baseline="3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4177599" y="2673740"/>
              <a:ext cx="1078876" cy="1431867"/>
              <a:chOff x="3334631" y="2673740"/>
              <a:chExt cx="1078876" cy="1431867"/>
            </a:xfrm>
          </p:grpSpPr>
          <p:sp>
            <p:nvSpPr>
              <p:cNvPr id="83" name="TextBox 82"/>
              <p:cNvSpPr txBox="1"/>
              <p:nvPr/>
            </p:nvSpPr>
            <p:spPr>
              <a:xfrm>
                <a:off x="3334631" y="3185310"/>
                <a:ext cx="791666" cy="920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e</a:t>
                </a:r>
                <a:r>
                  <a:rPr lang="en-IN" sz="3200" baseline="300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-</a:t>
                </a:r>
                <a:endParaRPr lang="en-IN" sz="1100" baseline="3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3650686" y="2673740"/>
                <a:ext cx="762821" cy="920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e</a:t>
                </a:r>
                <a:r>
                  <a:rPr lang="en-IN" sz="3200" baseline="30000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-</a:t>
                </a:r>
                <a:endParaRPr lang="en-IN" sz="1100" baseline="30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85" name="Minus 84"/>
            <p:cNvSpPr/>
            <p:nvPr/>
          </p:nvSpPr>
          <p:spPr>
            <a:xfrm rot="17817202">
              <a:off x="3815452" y="3211510"/>
              <a:ext cx="495572" cy="326277"/>
            </a:xfrm>
            <a:prstGeom prst="mathMin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Plus 85"/>
            <p:cNvSpPr/>
            <p:nvPr/>
          </p:nvSpPr>
          <p:spPr>
            <a:xfrm rot="998112">
              <a:off x="6780606" y="3959941"/>
              <a:ext cx="432000" cy="428144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435234" y="1125383"/>
              <a:ext cx="1521072" cy="4920754"/>
              <a:chOff x="2592266" y="1125383"/>
              <a:chExt cx="1521072" cy="4920754"/>
            </a:xfrm>
          </p:grpSpPr>
          <p:grpSp>
            <p:nvGrpSpPr>
              <p:cNvPr id="88" name="Group 87"/>
              <p:cNvGrpSpPr/>
              <p:nvPr/>
            </p:nvGrpSpPr>
            <p:grpSpPr>
              <a:xfrm>
                <a:off x="3313291" y="5175725"/>
                <a:ext cx="800047" cy="870412"/>
                <a:chOff x="312641" y="4475797"/>
                <a:chExt cx="800047" cy="878251"/>
              </a:xfrm>
            </p:grpSpPr>
            <p:sp>
              <p:nvSpPr>
                <p:cNvPr id="97" name="Rectangle 96"/>
                <p:cNvSpPr/>
                <p:nvPr/>
              </p:nvSpPr>
              <p:spPr>
                <a:xfrm>
                  <a:off x="312641" y="4475797"/>
                  <a:ext cx="800047" cy="856917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372800" y="4523207"/>
                  <a:ext cx="592073" cy="8308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800" b="1" dirty="0" smtClean="0">
                      <a:solidFill>
                        <a:schemeClr val="accent4">
                          <a:lumMod val="75000"/>
                        </a:schemeClr>
                      </a:solidFill>
                    </a:rPr>
                    <a:t>S</a:t>
                  </a:r>
                  <a:endParaRPr lang="en-IN" sz="2800" b="1" dirty="0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</p:grpSp>
          <p:grpSp>
            <p:nvGrpSpPr>
              <p:cNvPr id="89" name="Group 88"/>
              <p:cNvGrpSpPr/>
              <p:nvPr/>
            </p:nvGrpSpPr>
            <p:grpSpPr>
              <a:xfrm>
                <a:off x="3217204" y="1125383"/>
                <a:ext cx="795747" cy="828214"/>
                <a:chOff x="242041" y="4539982"/>
                <a:chExt cx="795747" cy="835673"/>
              </a:xfrm>
            </p:grpSpPr>
            <p:sp>
              <p:nvSpPr>
                <p:cNvPr id="95" name="Rectangle 94"/>
                <p:cNvSpPr/>
                <p:nvPr/>
              </p:nvSpPr>
              <p:spPr>
                <a:xfrm>
                  <a:off x="242041" y="4539982"/>
                  <a:ext cx="795747" cy="816221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accent4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305411" y="4544814"/>
                  <a:ext cx="592073" cy="8308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800" b="1" dirty="0" smtClean="0">
                      <a:solidFill>
                        <a:srgbClr val="FF0000"/>
                      </a:solidFill>
                    </a:rPr>
                    <a:t>N</a:t>
                  </a:r>
                  <a:endParaRPr lang="en-IN" sz="4800" b="1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2592266" y="2091612"/>
                <a:ext cx="1020358" cy="2997800"/>
                <a:chOff x="1527741" y="1487606"/>
                <a:chExt cx="1020358" cy="3024800"/>
              </a:xfrm>
            </p:grpSpPr>
            <p:sp>
              <p:nvSpPr>
                <p:cNvPr id="91" name="Freeform 90"/>
                <p:cNvSpPr/>
                <p:nvPr/>
              </p:nvSpPr>
              <p:spPr>
                <a:xfrm>
                  <a:off x="1527741" y="1487606"/>
                  <a:ext cx="806025" cy="2863964"/>
                </a:xfrm>
                <a:custGeom>
                  <a:avLst/>
                  <a:gdLst>
                    <a:gd name="connsiteX0" fmla="*/ 764746 w 860280"/>
                    <a:gd name="connsiteY0" fmla="*/ 0 h 2988860"/>
                    <a:gd name="connsiteX1" fmla="*/ 471 w 860280"/>
                    <a:gd name="connsiteY1" fmla="*/ 1637731 h 2988860"/>
                    <a:gd name="connsiteX2" fmla="*/ 860280 w 860280"/>
                    <a:gd name="connsiteY2" fmla="*/ 2988860 h 2988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0280" h="2988860">
                      <a:moveTo>
                        <a:pt x="764746" y="0"/>
                      </a:moveTo>
                      <a:cubicBezTo>
                        <a:pt x="374647" y="569794"/>
                        <a:pt x="-15451" y="1139588"/>
                        <a:pt x="471" y="1637731"/>
                      </a:cubicBezTo>
                      <a:cubicBezTo>
                        <a:pt x="16393" y="2135874"/>
                        <a:pt x="438336" y="2562367"/>
                        <a:pt x="860280" y="2988860"/>
                      </a:cubicBezTo>
                    </a:path>
                  </a:pathLst>
                </a:custGeom>
                <a:ln w="57150">
                  <a:solidFill>
                    <a:srgbClr val="CC9B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grpSp>
              <p:nvGrpSpPr>
                <p:cNvPr id="92" name="Group 91"/>
                <p:cNvGrpSpPr/>
                <p:nvPr/>
              </p:nvGrpSpPr>
              <p:grpSpPr>
                <a:xfrm rot="16877349">
                  <a:off x="2191832" y="4156140"/>
                  <a:ext cx="352533" cy="360000"/>
                  <a:chOff x="5599952" y="5118791"/>
                  <a:chExt cx="436042" cy="360000"/>
                </a:xfrm>
              </p:grpSpPr>
              <p:cxnSp>
                <p:nvCxnSpPr>
                  <p:cNvPr id="93" name="Straight Connector 92"/>
                  <p:cNvCxnSpPr/>
                  <p:nvPr/>
                </p:nvCxnSpPr>
                <p:spPr>
                  <a:xfrm>
                    <a:off x="5599952" y="5118791"/>
                    <a:ext cx="85608" cy="360000"/>
                  </a:xfrm>
                  <a:prstGeom prst="line">
                    <a:avLst/>
                  </a:prstGeom>
                  <a:ln w="57150">
                    <a:solidFill>
                      <a:srgbClr val="CC9B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/>
                  <p:cNvCxnSpPr/>
                  <p:nvPr/>
                </p:nvCxnSpPr>
                <p:spPr>
                  <a:xfrm rot="16200000">
                    <a:off x="5813191" y="5224530"/>
                    <a:ext cx="85607" cy="359998"/>
                  </a:xfrm>
                  <a:prstGeom prst="line">
                    <a:avLst/>
                  </a:prstGeom>
                  <a:ln w="57150">
                    <a:solidFill>
                      <a:srgbClr val="CC9B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0" y="2270247"/>
                <a:ext cx="1423275" cy="783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IN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70247"/>
                <a:ext cx="1423275" cy="7837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-35907" y="3360837"/>
                <a:ext cx="29183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………(8</m:t>
                          </m:r>
                        </m:e>
                      </m:d>
                    </m:oMath>
                  </m:oMathPara>
                </a14:m>
                <a:endParaRPr lang="en-IN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907" y="3360837"/>
                <a:ext cx="2918363" cy="461665"/>
              </a:xfrm>
              <a:prstGeom prst="rect">
                <a:avLst/>
              </a:prstGeom>
              <a:blipFill>
                <a:blip r:embed="rId4"/>
                <a:stretch>
                  <a:fillRect l="-418" t="-127632" r="-21921" b="-1973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-35907" y="4097683"/>
            <a:ext cx="5559855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Substituting value of E</a:t>
            </a:r>
            <a:r>
              <a:rPr lang="en-US" sz="2400" baseline="-25000" dirty="0"/>
              <a:t>H</a:t>
            </a:r>
            <a:r>
              <a:rPr lang="en-US" sz="2400" dirty="0"/>
              <a:t> from equation (5)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8434158" y="683928"/>
                <a:ext cx="340836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= 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B</m:t>
                    </m:r>
                    <m:r>
                      <a:rPr lang="en-IN" sz="24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J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x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………(5)</m:t>
                    </m:r>
                  </m:oMath>
                </a14:m>
                <a:r>
                  <a:rPr lang="en-IN" sz="2400" i="1" dirty="0"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158" y="683928"/>
                <a:ext cx="3408369" cy="646331"/>
              </a:xfrm>
              <a:prstGeom prst="rect">
                <a:avLst/>
              </a:prstGeom>
              <a:blipFill>
                <a:blip r:embed="rId5"/>
                <a:stretch>
                  <a:fillRect l="-537" b="-37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0" y="4805940"/>
                <a:ext cx="21742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IN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IN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IN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05940"/>
                <a:ext cx="2174250" cy="461665"/>
              </a:xfrm>
              <a:prstGeom prst="rect">
                <a:avLst/>
              </a:prstGeom>
              <a:blipFill>
                <a:blip r:embed="rId6"/>
                <a:stretch>
                  <a:fillRect l="-560" b="-157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" y="5502577"/>
            <a:ext cx="6933062" cy="969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If w is the width of the semiconductor, then its </a:t>
            </a:r>
            <a:r>
              <a:rPr lang="en-US" sz="2400" dirty="0" smtClean="0"/>
              <a:t>cross-</a:t>
            </a:r>
          </a:p>
          <a:p>
            <a:pPr marL="273050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section </a:t>
            </a:r>
            <a:r>
              <a:rPr lang="en-US" sz="2400" dirty="0"/>
              <a:t>area (A) </a:t>
            </a:r>
            <a:r>
              <a:rPr lang="en-US" sz="2400" dirty="0" smtClean="0"/>
              <a:t>will be </a:t>
            </a:r>
            <a:r>
              <a:rPr lang="en-US" sz="2400" dirty="0" err="1"/>
              <a:t>wt</a:t>
            </a:r>
            <a:r>
              <a:rPr lang="en-US" sz="2400" dirty="0"/>
              <a:t> and the current density,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183750" y="5595486"/>
                <a:ext cx="1363835" cy="783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J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IN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I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750" y="5595486"/>
                <a:ext cx="1363835" cy="7837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59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2" grpId="0" build="p"/>
      <p:bldP spid="5" grpId="0" build="p"/>
      <p:bldP spid="6" grpId="0" build="p"/>
      <p:bldP spid="7" grpId="0" build="p"/>
      <p:bldP spid="99" grpId="0" build="p"/>
      <p:bldP spid="8" grpId="0" build="p"/>
      <p:bldP spid="9" grpId="0" uiExpand="1" build="p"/>
      <p:bldP spid="10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Hall effect</a:t>
            </a:r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0" y="4055237"/>
            <a:ext cx="4189863" cy="14857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The </a:t>
            </a:r>
            <a:r>
              <a:rPr lang="en-US" sz="2400" dirty="0"/>
              <a:t>value of hall voltage is </a:t>
            </a:r>
          </a:p>
          <a:p>
            <a:pPr marL="273050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opposite for </a:t>
            </a:r>
            <a:r>
              <a:rPr lang="en-US" sz="2400" dirty="0"/>
              <a:t>n-type and p-type </a:t>
            </a:r>
            <a:endParaRPr lang="en-US" sz="2400" dirty="0" smtClean="0"/>
          </a:p>
          <a:p>
            <a:pPr marL="273050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semiconductor</a:t>
            </a:r>
            <a:r>
              <a:rPr lang="en-US" sz="2400" dirty="0"/>
              <a:t>.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0" y="790346"/>
                <a:ext cx="2110193" cy="783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IN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90346"/>
                <a:ext cx="2110193" cy="7837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0" y="1802652"/>
                <a:ext cx="1938672" cy="7820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IN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2652"/>
                <a:ext cx="1938672" cy="7820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0" y="2801604"/>
                <a:ext cx="4575612" cy="7814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Therefore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IN" sz="240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4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I</m:t>
                          </m:r>
                        </m:den>
                      </m:f>
                      <m:r>
                        <a:rPr lang="en-IN" sz="2400">
                          <a:latin typeface="Cambria Math" panose="02040503050406030204" pitchFamily="18" charset="0"/>
                        </a:rPr>
                        <m:t>………(9</m:t>
                      </m:r>
                      <m:r>
                        <a:rPr lang="en-IN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01604"/>
                <a:ext cx="4575612" cy="7814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Connector 79"/>
          <p:cNvCxnSpPr/>
          <p:nvPr/>
        </p:nvCxnSpPr>
        <p:spPr>
          <a:xfrm>
            <a:off x="4638335" y="802346"/>
            <a:ext cx="0" cy="5707636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638335" y="711201"/>
            <a:ext cx="4670189" cy="523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IN" sz="2800" dirty="0">
                <a:solidFill>
                  <a:srgbClr val="002060"/>
                </a:solidFill>
              </a:rPr>
              <a:t>Determination of Hall mobility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638335" y="1547358"/>
            <a:ext cx="7553665" cy="830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In case of n-type semiconductor value of conductivity is </a:t>
            </a:r>
            <a:endParaRPr lang="en-US" sz="2400" dirty="0" smtClean="0"/>
          </a:p>
          <a:p>
            <a:pPr marL="273050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given </a:t>
            </a:r>
            <a:r>
              <a:rPr lang="en-US" sz="2400" dirty="0"/>
              <a:t>by,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638335" y="2607737"/>
                <a:ext cx="19327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IN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IN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335" y="2607737"/>
                <a:ext cx="1932773" cy="461665"/>
              </a:xfrm>
              <a:prstGeom prst="rect">
                <a:avLst/>
              </a:prstGeom>
              <a:blipFill>
                <a:blip r:embed="rId5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638335" y="3313621"/>
                <a:ext cx="2981201" cy="785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herefore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en-IN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e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335" y="3313621"/>
                <a:ext cx="2981201" cy="7850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638335" y="4189789"/>
            <a:ext cx="5111015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We know for the n-type semiconductor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638335" y="4742599"/>
                <a:ext cx="1778244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IN" sz="2400" i="0">
                          <a:latin typeface="Cambria Math" panose="02040503050406030204" pitchFamily="18" charset="0"/>
                        </a:rPr>
                        <m:t> =−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e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335" y="4742599"/>
                <a:ext cx="1778244" cy="7862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638335" y="5696245"/>
                <a:ext cx="448879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2400" dirty="0" smtClean="0">
                          <a:ea typeface="Times New Roman" panose="02020603050405020304" pitchFamily="18" charset="0"/>
                        </a:rPr>
                        <m:t>Hence</m:t>
                      </m:r>
                      <m:r>
                        <m:rPr>
                          <m:nor/>
                        </m:rPr>
                        <a:rPr lang="en-IN" sz="2400" dirty="0" smtClean="0">
                          <a:ea typeface="Times New Roman" panose="02020603050405020304" pitchFamily="18" charset="0"/>
                        </a:rPr>
                        <m:t>,</m:t>
                      </m:r>
                      <m:r>
                        <a:rPr lang="en-IN" sz="2400" b="0" i="1" dirty="0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e</m:t>
                          </m:r>
                        </m:sub>
                      </m:sSub>
                      <m:r>
                        <a:rPr lang="en-IN" sz="240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IN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a:rPr lang="en-IN" sz="240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e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………(10)</m:t>
                      </m:r>
                    </m:oMath>
                  </m:oMathPara>
                </a14:m>
                <a:endParaRPr lang="en-IN" sz="24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335" y="5696245"/>
                <a:ext cx="448879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85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25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2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2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0" grpId="0" build="p"/>
      <p:bldP spid="11" grpId="0" build="p"/>
      <p:bldP spid="12" grpId="0" build="p"/>
      <p:bldP spid="15" grpId="0" build="p"/>
      <p:bldP spid="16" grpId="0" uiExpand="1" build="p"/>
      <p:bldP spid="17" grpId="0" build="p"/>
      <p:bldP spid="18" grpId="0" build="p"/>
      <p:bldP spid="19" grpId="0" build="p"/>
      <p:bldP spid="20" grpId="0" build="p"/>
      <p:bldP spid="2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Hall effect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0" y="882261"/>
            <a:ext cx="4668586" cy="461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Similarly, for p-type semiconductor</a:t>
            </a: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0" y="1514986"/>
                <a:ext cx="1497718" cy="786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IN" sz="2400" i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e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4986"/>
                <a:ext cx="1497718" cy="7862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06600" y="2472287"/>
                <a:ext cx="330898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μ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r>
                        <a:rPr lang="en-IN" sz="240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b="0" i="0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………(1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1</m:t>
                      </m:r>
                      <m:r>
                        <a:rPr lang="en-IN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N" sz="24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00" y="2472287"/>
                <a:ext cx="3308983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0" y="3525122"/>
                <a:ext cx="12192000" cy="4616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265113" indent="-265113"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</a:pPr>
                <a:r>
                  <a:rPr lang="en-US" sz="2400" dirty="0" smtClean="0"/>
                  <a:t>The Hall mobility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4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2400" dirty="0"/>
                  <a:t> is defined as the product of Hall coefficient (R</a:t>
                </a:r>
                <a:r>
                  <a:rPr lang="en-US" sz="2400" baseline="-25000" dirty="0"/>
                  <a:t>H</a:t>
                </a:r>
                <a:r>
                  <a:rPr lang="en-US" sz="2400" dirty="0"/>
                  <a:t>) and conductivity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).</a:t>
                </a:r>
                <a:endParaRPr lang="en-IN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525122"/>
                <a:ext cx="12192000" cy="461665"/>
              </a:xfrm>
              <a:prstGeom prst="rect">
                <a:avLst/>
              </a:prstGeom>
              <a:blipFill>
                <a:blip r:embed="rId4"/>
                <a:stretch>
                  <a:fillRect l="-700" t="-9211" b="-3026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322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 build="p"/>
      <p:bldP spid="24" grpId="0" build="p"/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1064525" y="1828800"/>
            <a:ext cx="9962866" cy="3411940"/>
          </a:xfrm>
          <a:prstGeom prst="horizontalScroll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sz="4800" b="1" dirty="0">
                <a:solidFill>
                  <a:srgbClr val="002060"/>
                </a:solidFill>
                <a:cs typeface="Times New Roman" panose="02020603050405020304" pitchFamily="18" charset="0"/>
              </a:rPr>
              <a:t>Deep level Transient Spectroscopy (DLTS)</a:t>
            </a:r>
          </a:p>
        </p:txBody>
      </p:sp>
    </p:spTree>
    <p:extLst>
      <p:ext uri="{BB962C8B-B14F-4D97-AF65-F5344CB8AC3E}">
        <p14:creationId xmlns:p14="http://schemas.microsoft.com/office/powerpoint/2010/main" val="353689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level Transient Spectroscopy (DLTS</a:t>
            </a:r>
            <a:r>
              <a:rPr lang="en-US" dirty="0" smtClean="0"/>
              <a:t>)</a:t>
            </a:r>
            <a:endParaRPr lang="en-IN" dirty="0"/>
          </a:p>
        </p:txBody>
      </p:sp>
      <p:pic>
        <p:nvPicPr>
          <p:cNvPr id="1026" name="Picture 2" descr="Image result for defects crystal struct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" t="2053" r="1158" b="7392"/>
          <a:stretch/>
        </p:blipFill>
        <p:spPr bwMode="auto">
          <a:xfrm>
            <a:off x="0" y="1177878"/>
            <a:ext cx="5444018" cy="450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8898340" y="2456599"/>
            <a:ext cx="2934268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8898340" y="734673"/>
            <a:ext cx="2934268" cy="1066832"/>
            <a:chOff x="8898340" y="734673"/>
            <a:chExt cx="2934268" cy="106683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898340" y="1774209"/>
              <a:ext cx="2934268" cy="0"/>
            </a:xfrm>
            <a:prstGeom prst="line">
              <a:avLst/>
            </a:prstGeom>
            <a:ln w="571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9014345" y="734673"/>
              <a:ext cx="2702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>
                  <a:solidFill>
                    <a:schemeClr val="accent4">
                      <a:lumMod val="50000"/>
                    </a:schemeClr>
                  </a:solidFill>
                </a:rPr>
                <a:t>Conduction Band</a:t>
              </a:r>
              <a:endParaRPr lang="en-IN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8925636" y="1081505"/>
              <a:ext cx="0" cy="720000"/>
            </a:xfrm>
            <a:prstGeom prst="line">
              <a:avLst/>
            </a:prstGeom>
            <a:ln w="571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1800765" y="1064974"/>
              <a:ext cx="0" cy="720000"/>
            </a:xfrm>
            <a:prstGeom prst="line">
              <a:avLst/>
            </a:prstGeom>
            <a:ln w="571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8898340" y="4533339"/>
            <a:ext cx="2934268" cy="1058343"/>
            <a:chOff x="8898340" y="4533339"/>
            <a:chExt cx="2934268" cy="1058343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8898340" y="4546987"/>
              <a:ext cx="2934268" cy="0"/>
            </a:xfrm>
            <a:prstGeom prst="line">
              <a:avLst/>
            </a:prstGeom>
            <a:ln w="571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8925636" y="4533339"/>
              <a:ext cx="0" cy="720000"/>
            </a:xfrm>
            <a:prstGeom prst="line">
              <a:avLst/>
            </a:prstGeom>
            <a:ln w="571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1800765" y="4544104"/>
              <a:ext cx="0" cy="720000"/>
            </a:xfrm>
            <a:prstGeom prst="line">
              <a:avLst/>
            </a:prstGeom>
            <a:ln w="571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247496" y="5068462"/>
              <a:ext cx="22314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 smtClean="0">
                  <a:solidFill>
                    <a:schemeClr val="accent4">
                      <a:lumMod val="50000"/>
                    </a:schemeClr>
                  </a:solidFill>
                </a:rPr>
                <a:t>Valence Band</a:t>
              </a:r>
              <a:endParaRPr lang="en-IN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065522" y="1030479"/>
            <a:ext cx="2739798" cy="1538882"/>
            <a:chOff x="9065522" y="1030479"/>
            <a:chExt cx="2739798" cy="1538882"/>
          </a:xfrm>
        </p:grpSpPr>
        <p:sp>
          <p:nvSpPr>
            <p:cNvPr id="18" name="TextBox 17"/>
            <p:cNvSpPr txBox="1"/>
            <p:nvPr/>
          </p:nvSpPr>
          <p:spPr>
            <a:xfrm>
              <a:off x="11150227" y="1030479"/>
              <a:ext cx="6550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400" dirty="0" smtClean="0">
                  <a:solidFill>
                    <a:srgbClr val="7030A0"/>
                  </a:solidFill>
                </a:rPr>
                <a:t>e</a:t>
              </a:r>
              <a:r>
                <a:rPr lang="en-IN" sz="4400" baseline="30000" dirty="0" smtClean="0">
                  <a:solidFill>
                    <a:srgbClr val="7030A0"/>
                  </a:solidFill>
                </a:rPr>
                <a:t>-</a:t>
              </a:r>
              <a:endParaRPr lang="en-IN" baseline="30000" dirty="0">
                <a:solidFill>
                  <a:srgbClr val="7030A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065522" y="1040253"/>
              <a:ext cx="6550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400" dirty="0" smtClean="0">
                  <a:solidFill>
                    <a:srgbClr val="7030A0"/>
                  </a:solidFill>
                </a:rPr>
                <a:t>e</a:t>
              </a:r>
              <a:r>
                <a:rPr lang="en-IN" sz="4400" baseline="30000" dirty="0" smtClean="0">
                  <a:solidFill>
                    <a:srgbClr val="7030A0"/>
                  </a:solidFill>
                </a:rPr>
                <a:t>-</a:t>
              </a:r>
              <a:endParaRPr lang="en-IN" baseline="30000" dirty="0">
                <a:solidFill>
                  <a:srgbClr val="7030A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87796" y="1799920"/>
              <a:ext cx="6550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400" dirty="0" smtClean="0">
                  <a:solidFill>
                    <a:srgbClr val="7030A0"/>
                  </a:solidFill>
                </a:rPr>
                <a:t>e</a:t>
              </a:r>
              <a:r>
                <a:rPr lang="en-IN" sz="4400" baseline="30000" dirty="0" smtClean="0">
                  <a:solidFill>
                    <a:srgbClr val="7030A0"/>
                  </a:solidFill>
                </a:rPr>
                <a:t>-</a:t>
              </a:r>
              <a:endParaRPr lang="en-IN" baseline="30000" dirty="0">
                <a:solidFill>
                  <a:srgbClr val="7030A0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9307771" y="1815153"/>
              <a:ext cx="0" cy="64144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11411807" y="1813568"/>
              <a:ext cx="0" cy="64144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10110705" y="1387903"/>
              <a:ext cx="0" cy="64144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8898340" y="3771429"/>
            <a:ext cx="2934268" cy="1301794"/>
            <a:chOff x="8898340" y="3771429"/>
            <a:chExt cx="2934268" cy="130179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8898340" y="3987429"/>
              <a:ext cx="2934268" cy="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10367834" y="3771429"/>
              <a:ext cx="432000" cy="432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/>
            <p:cNvSpPr/>
            <p:nvPr/>
          </p:nvSpPr>
          <p:spPr>
            <a:xfrm>
              <a:off x="11152930" y="4636462"/>
              <a:ext cx="432000" cy="432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/>
            <p:cNvSpPr/>
            <p:nvPr/>
          </p:nvSpPr>
          <p:spPr>
            <a:xfrm>
              <a:off x="9201996" y="4641223"/>
              <a:ext cx="432000" cy="4320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10595213" y="4315739"/>
              <a:ext cx="0" cy="64144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9390691" y="3808115"/>
              <a:ext cx="0" cy="64144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1344945" y="3771429"/>
              <a:ext cx="0" cy="64144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5824441" y="1177878"/>
            <a:ext cx="2819705" cy="1135569"/>
            <a:chOff x="6137771" y="1314206"/>
            <a:chExt cx="2819705" cy="1135569"/>
          </a:xfrm>
        </p:grpSpPr>
        <p:sp>
          <p:nvSpPr>
            <p:cNvPr id="36" name="TextBox 35"/>
            <p:cNvSpPr txBox="1"/>
            <p:nvPr/>
          </p:nvSpPr>
          <p:spPr>
            <a:xfrm>
              <a:off x="6596785" y="1314206"/>
              <a:ext cx="19140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 smtClean="0">
                  <a:solidFill>
                    <a:srgbClr val="002060"/>
                  </a:solidFill>
                </a:rPr>
                <a:t>Shallow Level</a:t>
              </a:r>
              <a:endParaRPr lang="en-IN" sz="2400" dirty="0">
                <a:solidFill>
                  <a:srgbClr val="00206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137771" y="1741889"/>
              <a:ext cx="28197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 smtClean="0"/>
                <a:t>Close to the edges of bandgap. Use as dopant</a:t>
              </a:r>
              <a:endParaRPr lang="en-IN" sz="2000" dirty="0"/>
            </a:p>
          </p:txBody>
        </p:sp>
      </p:grpSp>
      <p:cxnSp>
        <p:nvCxnSpPr>
          <p:cNvPr id="42" name="Straight Connector 41"/>
          <p:cNvCxnSpPr/>
          <p:nvPr/>
        </p:nvCxnSpPr>
        <p:spPr>
          <a:xfrm>
            <a:off x="8866497" y="3225429"/>
            <a:ext cx="2934268" cy="0"/>
          </a:xfrm>
          <a:prstGeom prst="line">
            <a:avLst/>
          </a:prstGeom>
          <a:ln w="57150">
            <a:solidFill>
              <a:srgbClr val="9A1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9789032" y="1400247"/>
            <a:ext cx="1461274" cy="3522126"/>
            <a:chOff x="9789032" y="1400247"/>
            <a:chExt cx="1461274" cy="3522126"/>
          </a:xfrm>
        </p:grpSpPr>
        <p:sp>
          <p:nvSpPr>
            <p:cNvPr id="43" name="TextBox 42"/>
            <p:cNvSpPr txBox="1"/>
            <p:nvPr/>
          </p:nvSpPr>
          <p:spPr>
            <a:xfrm>
              <a:off x="10595213" y="2576544"/>
              <a:ext cx="65509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400" dirty="0" smtClean="0">
                  <a:solidFill>
                    <a:schemeClr val="tx2">
                      <a:lumMod val="50000"/>
                    </a:schemeClr>
                  </a:solidFill>
                </a:rPr>
                <a:t>e</a:t>
              </a:r>
              <a:r>
                <a:rPr lang="en-IN" sz="4400" baseline="30000" dirty="0" smtClean="0">
                  <a:solidFill>
                    <a:schemeClr val="tx2">
                      <a:lumMod val="50000"/>
                    </a:schemeClr>
                  </a:solidFill>
                </a:rPr>
                <a:t>-</a:t>
              </a:r>
              <a:endParaRPr lang="en-IN" baseline="300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10818122" y="1400247"/>
              <a:ext cx="0" cy="140400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9789032" y="2722064"/>
              <a:ext cx="432000" cy="432000"/>
            </a:xfrm>
            <a:prstGeom prst="ellipse">
              <a:avLst/>
            </a:prstGeom>
            <a:noFill/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flipV="1">
              <a:off x="10016411" y="3266373"/>
              <a:ext cx="0" cy="165600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5648474" y="2640022"/>
            <a:ext cx="3072706" cy="1772852"/>
            <a:chOff x="6001676" y="1314206"/>
            <a:chExt cx="3072706" cy="1772852"/>
          </a:xfrm>
        </p:grpSpPr>
        <p:sp>
          <p:nvSpPr>
            <p:cNvPr id="50" name="TextBox 49"/>
            <p:cNvSpPr txBox="1"/>
            <p:nvPr/>
          </p:nvSpPr>
          <p:spPr>
            <a:xfrm>
              <a:off x="6596785" y="1314206"/>
              <a:ext cx="19140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 smtClean="0">
                  <a:solidFill>
                    <a:srgbClr val="002060"/>
                  </a:solidFill>
                </a:rPr>
                <a:t>Deep Level</a:t>
              </a:r>
              <a:endParaRPr lang="en-IN" sz="2400" dirty="0">
                <a:solidFill>
                  <a:srgbClr val="002060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001676" y="1763619"/>
              <a:ext cx="307270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 smtClean="0"/>
                <a:t>Close to the middle of bandgap. Use as trap centre where electrons and holes recombines.</a:t>
              </a:r>
              <a:endParaRPr lang="en-IN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9674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1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level Transient Spectroscopy (DLTS</a:t>
            </a:r>
            <a:r>
              <a:rPr lang="en-US" dirty="0" smtClean="0"/>
              <a:t>)</a:t>
            </a:r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>
            <a:off x="189499" y="711201"/>
            <a:ext cx="2966111" cy="4857009"/>
            <a:chOff x="503398" y="1048997"/>
            <a:chExt cx="2966111" cy="4857009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535241" y="2770923"/>
              <a:ext cx="2934268" cy="0"/>
            </a:xfrm>
            <a:prstGeom prst="line">
              <a:avLst/>
            </a:prstGeom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/>
            <p:cNvGrpSpPr/>
            <p:nvPr/>
          </p:nvGrpSpPr>
          <p:grpSpPr>
            <a:xfrm>
              <a:off x="535241" y="1048997"/>
              <a:ext cx="2934268" cy="1066832"/>
              <a:chOff x="8898340" y="734673"/>
              <a:chExt cx="2934268" cy="1066832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8898340" y="1774209"/>
                <a:ext cx="2934268" cy="0"/>
              </a:xfrm>
              <a:prstGeom prst="line">
                <a:avLst/>
              </a:prstGeom>
              <a:ln w="571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/>
              <p:cNvSpPr txBox="1"/>
              <p:nvPr/>
            </p:nvSpPr>
            <p:spPr>
              <a:xfrm>
                <a:off x="9014345" y="734673"/>
                <a:ext cx="27022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Conduction Band</a:t>
                </a:r>
                <a:endParaRPr lang="en-IN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8925636" y="1081505"/>
                <a:ext cx="0" cy="720000"/>
              </a:xfrm>
              <a:prstGeom prst="line">
                <a:avLst/>
              </a:prstGeom>
              <a:ln w="571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1800765" y="1064974"/>
                <a:ext cx="0" cy="720000"/>
              </a:xfrm>
              <a:prstGeom prst="line">
                <a:avLst/>
              </a:prstGeom>
              <a:ln w="571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535241" y="4847663"/>
              <a:ext cx="2934268" cy="1058343"/>
              <a:chOff x="8898340" y="4533339"/>
              <a:chExt cx="2934268" cy="1058343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8898340" y="4546987"/>
                <a:ext cx="2934268" cy="0"/>
              </a:xfrm>
              <a:prstGeom prst="line">
                <a:avLst/>
              </a:prstGeom>
              <a:ln w="571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8925636" y="4533339"/>
                <a:ext cx="0" cy="720000"/>
              </a:xfrm>
              <a:prstGeom prst="line">
                <a:avLst/>
              </a:prstGeom>
              <a:ln w="571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1800765" y="4544104"/>
                <a:ext cx="0" cy="720000"/>
              </a:xfrm>
              <a:prstGeom prst="line">
                <a:avLst/>
              </a:prstGeom>
              <a:ln w="5715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9247496" y="5068462"/>
                <a:ext cx="22314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b="1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Valence Band</a:t>
                </a:r>
                <a:endParaRPr lang="en-IN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702423" y="1344803"/>
              <a:ext cx="2739798" cy="1538882"/>
              <a:chOff x="9065522" y="1030479"/>
              <a:chExt cx="2739798" cy="1538882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11150227" y="1030479"/>
                <a:ext cx="65509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 smtClean="0">
                    <a:solidFill>
                      <a:srgbClr val="7030A0"/>
                    </a:solidFill>
                  </a:rPr>
                  <a:t>e</a:t>
                </a:r>
                <a:r>
                  <a:rPr lang="en-IN" sz="4400" baseline="30000" dirty="0" smtClean="0">
                    <a:solidFill>
                      <a:srgbClr val="7030A0"/>
                    </a:solidFill>
                  </a:rPr>
                  <a:t>-</a:t>
                </a:r>
                <a:endParaRPr lang="en-IN" baseline="30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9065522" y="1040253"/>
                <a:ext cx="65509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 smtClean="0">
                    <a:solidFill>
                      <a:srgbClr val="7030A0"/>
                    </a:solidFill>
                  </a:rPr>
                  <a:t>e</a:t>
                </a:r>
                <a:r>
                  <a:rPr lang="en-IN" sz="4400" baseline="30000" dirty="0" smtClean="0">
                    <a:solidFill>
                      <a:srgbClr val="7030A0"/>
                    </a:solidFill>
                  </a:rPr>
                  <a:t>-</a:t>
                </a:r>
                <a:endParaRPr lang="en-IN" baseline="300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9887796" y="1799920"/>
                <a:ext cx="65509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 smtClean="0">
                    <a:solidFill>
                      <a:srgbClr val="7030A0"/>
                    </a:solidFill>
                  </a:rPr>
                  <a:t>e</a:t>
                </a:r>
                <a:r>
                  <a:rPr lang="en-IN" sz="4400" baseline="30000" dirty="0" smtClean="0">
                    <a:solidFill>
                      <a:srgbClr val="7030A0"/>
                    </a:solidFill>
                  </a:rPr>
                  <a:t>-</a:t>
                </a:r>
                <a:endParaRPr lang="en-IN" baseline="30000" dirty="0">
                  <a:solidFill>
                    <a:srgbClr val="7030A0"/>
                  </a:solidFill>
                </a:endParaRP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 flipV="1">
                <a:off x="9307771" y="1815153"/>
                <a:ext cx="0" cy="64144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V="1">
                <a:off x="11411807" y="1813568"/>
                <a:ext cx="0" cy="64144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10110705" y="1387903"/>
                <a:ext cx="0" cy="64144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>
              <a:off x="535241" y="4085753"/>
              <a:ext cx="2934268" cy="1301794"/>
              <a:chOff x="8898340" y="3771429"/>
              <a:chExt cx="2934268" cy="1301794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8898340" y="3987429"/>
                <a:ext cx="2934268" cy="0"/>
              </a:xfrm>
              <a:prstGeom prst="line">
                <a:avLst/>
              </a:prstGeom>
              <a:ln w="5715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10367834" y="3771429"/>
                <a:ext cx="432000" cy="432000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1152930" y="4636462"/>
                <a:ext cx="432000" cy="432000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9201996" y="4641223"/>
                <a:ext cx="432000" cy="432000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 flipV="1">
                <a:off x="10595213" y="4315739"/>
                <a:ext cx="0" cy="64144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9390691" y="3808115"/>
                <a:ext cx="0" cy="64144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11344945" y="3771429"/>
                <a:ext cx="0" cy="641445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" name="Straight Connector 41"/>
            <p:cNvCxnSpPr/>
            <p:nvPr/>
          </p:nvCxnSpPr>
          <p:spPr>
            <a:xfrm>
              <a:off x="503398" y="3539753"/>
              <a:ext cx="2934268" cy="0"/>
            </a:xfrm>
            <a:prstGeom prst="line">
              <a:avLst/>
            </a:prstGeom>
            <a:ln w="57150">
              <a:solidFill>
                <a:srgbClr val="9A18A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1425933" y="1714571"/>
              <a:ext cx="1461274" cy="3522126"/>
              <a:chOff x="9789032" y="1400247"/>
              <a:chExt cx="1461274" cy="3522126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10595213" y="2576544"/>
                <a:ext cx="65509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dirty="0" smtClean="0">
                    <a:solidFill>
                      <a:schemeClr val="tx2">
                        <a:lumMod val="50000"/>
                      </a:schemeClr>
                    </a:solidFill>
                  </a:rPr>
                  <a:t>e</a:t>
                </a:r>
                <a:r>
                  <a:rPr lang="en-IN" sz="4400" baseline="30000" dirty="0" smtClean="0">
                    <a:solidFill>
                      <a:schemeClr val="tx2">
                        <a:lumMod val="50000"/>
                      </a:schemeClr>
                    </a:solidFill>
                  </a:rPr>
                  <a:t>-</a:t>
                </a:r>
                <a:endParaRPr lang="en-IN" baseline="30000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44" name="Straight Arrow Connector 43"/>
              <p:cNvCxnSpPr/>
              <p:nvPr/>
            </p:nvCxnSpPr>
            <p:spPr>
              <a:xfrm>
                <a:off x="10818122" y="1400247"/>
                <a:ext cx="0" cy="1404000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Oval 44"/>
              <p:cNvSpPr/>
              <p:nvPr/>
            </p:nvSpPr>
            <p:spPr>
              <a:xfrm>
                <a:off x="9789032" y="2722064"/>
                <a:ext cx="432000" cy="432000"/>
              </a:xfrm>
              <a:prstGeom prst="ellipse">
                <a:avLst/>
              </a:prstGeom>
              <a:noFill/>
              <a:ln w="571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46" name="Straight Arrow Connector 45"/>
              <p:cNvCxnSpPr/>
              <p:nvPr/>
            </p:nvCxnSpPr>
            <p:spPr>
              <a:xfrm flipV="1">
                <a:off x="10016411" y="3266373"/>
                <a:ext cx="0" cy="1656000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TextBox 47"/>
          <p:cNvSpPr txBox="1"/>
          <p:nvPr/>
        </p:nvSpPr>
        <p:spPr>
          <a:xfrm>
            <a:off x="3569590" y="727554"/>
            <a:ext cx="8600374" cy="830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r>
              <a:rPr lang="en-IN" dirty="0"/>
              <a:t>Consider asymmetric </a:t>
            </a:r>
            <a:r>
              <a:rPr lang="en-IN" dirty="0" smtClean="0"/>
              <a:t>diode. </a:t>
            </a:r>
            <a:r>
              <a:rPr lang="en-IN" dirty="0" smtClean="0">
                <a:solidFill>
                  <a:srgbClr val="0070C0"/>
                </a:solidFill>
              </a:rPr>
              <a:t>(one </a:t>
            </a:r>
            <a:r>
              <a:rPr lang="en-IN" dirty="0">
                <a:solidFill>
                  <a:srgbClr val="0070C0"/>
                </a:solidFill>
              </a:rPr>
              <a:t>side is heavily doped compared to </a:t>
            </a:r>
            <a:endParaRPr lang="en-IN" dirty="0" smtClean="0">
              <a:solidFill>
                <a:srgbClr val="0070C0"/>
              </a:solidFill>
            </a:endParaRPr>
          </a:p>
          <a:p>
            <a:pPr marL="273050" indent="0">
              <a:buNone/>
            </a:pPr>
            <a:r>
              <a:rPr lang="en-IN" dirty="0" smtClean="0">
                <a:solidFill>
                  <a:srgbClr val="0070C0"/>
                </a:solidFill>
              </a:rPr>
              <a:t>other </a:t>
            </a:r>
            <a:r>
              <a:rPr lang="en-IN" dirty="0">
                <a:solidFill>
                  <a:srgbClr val="0070C0"/>
                </a:solidFill>
              </a:rPr>
              <a:t>side</a:t>
            </a:r>
            <a:r>
              <a:rPr lang="en-IN" dirty="0" smtClean="0">
                <a:solidFill>
                  <a:srgbClr val="0070C0"/>
                </a:solidFill>
              </a:rPr>
              <a:t>). </a:t>
            </a:r>
            <a:endParaRPr lang="en-IN" dirty="0">
              <a:solidFill>
                <a:srgbClr val="0070C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481" y="2005876"/>
            <a:ext cx="4740758" cy="2582729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9311346" y="2140975"/>
            <a:ext cx="2687231" cy="2487553"/>
            <a:chOff x="9311346" y="2140975"/>
            <a:chExt cx="2687231" cy="2487553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9929281" y="2140975"/>
              <a:ext cx="0" cy="24673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1396663" y="2161168"/>
              <a:ext cx="0" cy="246736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Plus 52"/>
            <p:cNvSpPr/>
            <p:nvPr/>
          </p:nvSpPr>
          <p:spPr>
            <a:xfrm flipH="1" flipV="1">
              <a:off x="9311346" y="2319488"/>
              <a:ext cx="475060" cy="355982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Plus 53"/>
            <p:cNvSpPr/>
            <p:nvPr/>
          </p:nvSpPr>
          <p:spPr>
            <a:xfrm flipH="1" flipV="1">
              <a:off x="9311346" y="2744543"/>
              <a:ext cx="475060" cy="355982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5" name="Plus 54"/>
            <p:cNvSpPr/>
            <p:nvPr/>
          </p:nvSpPr>
          <p:spPr>
            <a:xfrm flipH="1" flipV="1">
              <a:off x="9311346" y="3169598"/>
              <a:ext cx="475060" cy="355982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Plus 55"/>
            <p:cNvSpPr/>
            <p:nvPr/>
          </p:nvSpPr>
          <p:spPr>
            <a:xfrm flipH="1" flipV="1">
              <a:off x="9316172" y="3592664"/>
              <a:ext cx="475060" cy="355982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Plus 56"/>
            <p:cNvSpPr/>
            <p:nvPr/>
          </p:nvSpPr>
          <p:spPr>
            <a:xfrm flipH="1" flipV="1">
              <a:off x="9311346" y="4015730"/>
              <a:ext cx="475060" cy="355982"/>
            </a:xfrm>
            <a:prstGeom prst="mathPlus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Minus 57"/>
            <p:cNvSpPr/>
            <p:nvPr/>
          </p:nvSpPr>
          <p:spPr>
            <a:xfrm>
              <a:off x="11428505" y="2239720"/>
              <a:ext cx="570072" cy="423842"/>
            </a:xfrm>
            <a:prstGeom prst="mathMinus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59" name="Minus 58"/>
            <p:cNvSpPr/>
            <p:nvPr/>
          </p:nvSpPr>
          <p:spPr>
            <a:xfrm>
              <a:off x="11428505" y="2663681"/>
              <a:ext cx="570072" cy="423842"/>
            </a:xfrm>
            <a:prstGeom prst="mathMinus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0" name="Minus 59"/>
            <p:cNvSpPr/>
            <p:nvPr/>
          </p:nvSpPr>
          <p:spPr>
            <a:xfrm>
              <a:off x="11425393" y="3096415"/>
              <a:ext cx="570072" cy="423842"/>
            </a:xfrm>
            <a:prstGeom prst="mathMinus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1" name="Minus 60"/>
            <p:cNvSpPr/>
            <p:nvPr/>
          </p:nvSpPr>
          <p:spPr>
            <a:xfrm>
              <a:off x="11425393" y="3540115"/>
              <a:ext cx="570072" cy="423842"/>
            </a:xfrm>
            <a:prstGeom prst="mathMinus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2" name="Minus 61"/>
            <p:cNvSpPr/>
            <p:nvPr/>
          </p:nvSpPr>
          <p:spPr>
            <a:xfrm>
              <a:off x="11425393" y="3978523"/>
              <a:ext cx="570072" cy="423842"/>
            </a:xfrm>
            <a:prstGeom prst="mathMinus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9311346" y="4694532"/>
            <a:ext cx="2725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solidFill>
                  <a:schemeClr val="accent5">
                    <a:lumMod val="50000"/>
                  </a:schemeClr>
                </a:solidFill>
              </a:rPr>
              <a:t>Capacitance </a:t>
            </a:r>
          </a:p>
          <a:p>
            <a:pPr algn="ctr"/>
            <a:r>
              <a:rPr lang="en-IN" sz="2400" dirty="0" smtClean="0">
                <a:solidFill>
                  <a:schemeClr val="accent5">
                    <a:lumMod val="50000"/>
                  </a:schemeClr>
                </a:solidFill>
              </a:rPr>
              <a:t>(Storage of charge)</a:t>
            </a:r>
            <a:endParaRPr lang="en-IN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09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uiExpand="1" build="p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level Transient Spectroscopy (DLTS</a:t>
            </a:r>
            <a:r>
              <a:rPr lang="en-US" dirty="0" smtClean="0"/>
              <a:t>)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96" y="3550181"/>
            <a:ext cx="4157663" cy="21546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714515"/>
            <a:ext cx="766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rgbClr val="002060"/>
                </a:solidFill>
              </a:rPr>
              <a:t>1.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83260" y="5845768"/>
            <a:ext cx="3566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Minority charge carrier (Trap (t) = 0)</a:t>
            </a:r>
          </a:p>
          <a:p>
            <a:pPr algn="ctr"/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(Traps are filled)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6372225" y="842962"/>
            <a:ext cx="4471987" cy="2571751"/>
            <a:chOff x="6357937" y="842962"/>
            <a:chExt cx="4900613" cy="2914331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7100887" y="2196444"/>
              <a:ext cx="728661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6357937" y="842962"/>
              <a:ext cx="4900613" cy="2914331"/>
              <a:chOff x="6357937" y="842962"/>
              <a:chExt cx="4900613" cy="2914331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 flipV="1">
                <a:off x="7100887" y="842962"/>
                <a:ext cx="0" cy="22680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rot="5400000" flipV="1">
                <a:off x="8886599" y="1292961"/>
                <a:ext cx="0" cy="36000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6357937" y="1893655"/>
                <a:ext cx="542925" cy="587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600" b="1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C</a:t>
                </a:r>
                <a:endParaRPr lang="en-IN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0157962" y="3110962"/>
                <a:ext cx="11005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600" b="1" dirty="0" smtClean="0">
                    <a:solidFill>
                      <a:schemeClr val="accent4">
                        <a:lumMod val="50000"/>
                      </a:schemeClr>
                    </a:solidFill>
                  </a:rPr>
                  <a:t>t →</a:t>
                </a:r>
                <a:endParaRPr lang="en-IN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51" name="TextBox 50"/>
          <p:cNvSpPr txBox="1"/>
          <p:nvPr/>
        </p:nvSpPr>
        <p:spPr>
          <a:xfrm>
            <a:off x="0" y="3663971"/>
            <a:ext cx="766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rgbClr val="002060"/>
                </a:solidFill>
              </a:rPr>
              <a:t>2.</a:t>
            </a:r>
            <a:endParaRPr lang="en-IN" b="1" dirty="0">
              <a:solidFill>
                <a:srgbClr val="002060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/>
          <a:srcRect b="20902"/>
          <a:stretch/>
        </p:blipFill>
        <p:spPr>
          <a:xfrm>
            <a:off x="966345" y="842962"/>
            <a:ext cx="4134292" cy="1914526"/>
          </a:xfrm>
          <a:prstGeom prst="rect">
            <a:avLst/>
          </a:prstGeom>
        </p:spPr>
      </p:pic>
      <p:grpSp>
        <p:nvGrpSpPr>
          <p:cNvPr id="65" name="Group 64"/>
          <p:cNvGrpSpPr/>
          <p:nvPr/>
        </p:nvGrpSpPr>
        <p:grpSpPr>
          <a:xfrm>
            <a:off x="6443727" y="3659870"/>
            <a:ext cx="4471987" cy="2571751"/>
            <a:chOff x="6372225" y="3478290"/>
            <a:chExt cx="4471987" cy="2571751"/>
          </a:xfrm>
        </p:grpSpPr>
        <p:grpSp>
          <p:nvGrpSpPr>
            <p:cNvPr id="63" name="Group 62"/>
            <p:cNvGrpSpPr/>
            <p:nvPr/>
          </p:nvGrpSpPr>
          <p:grpSpPr>
            <a:xfrm>
              <a:off x="6372225" y="3478290"/>
              <a:ext cx="4471987" cy="2571751"/>
              <a:chOff x="6372225" y="3478290"/>
              <a:chExt cx="4471987" cy="2571751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6372225" y="3478290"/>
                <a:ext cx="4471987" cy="2571751"/>
                <a:chOff x="6357937" y="842962"/>
                <a:chExt cx="4900613" cy="2914331"/>
              </a:xfrm>
            </p:grpSpPr>
            <p:cxnSp>
              <p:nvCxnSpPr>
                <p:cNvPr id="55" name="Straight Connector 54"/>
                <p:cNvCxnSpPr/>
                <p:nvPr/>
              </p:nvCxnSpPr>
              <p:spPr>
                <a:xfrm>
                  <a:off x="7100887" y="2245018"/>
                  <a:ext cx="728661" cy="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6" name="Group 55"/>
                <p:cNvGrpSpPr/>
                <p:nvPr/>
              </p:nvGrpSpPr>
              <p:grpSpPr>
                <a:xfrm>
                  <a:off x="6357937" y="842962"/>
                  <a:ext cx="4900613" cy="2914331"/>
                  <a:chOff x="6357937" y="842962"/>
                  <a:chExt cx="4900613" cy="2914331"/>
                </a:xfrm>
              </p:grpSpPr>
              <p:cxnSp>
                <p:nvCxnSpPr>
                  <p:cNvPr id="57" name="Straight Arrow Connector 56"/>
                  <p:cNvCxnSpPr/>
                  <p:nvPr/>
                </p:nvCxnSpPr>
                <p:spPr>
                  <a:xfrm flipV="1">
                    <a:off x="7100887" y="842962"/>
                    <a:ext cx="0" cy="2268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Arrow Connector 57"/>
                  <p:cNvCxnSpPr/>
                  <p:nvPr/>
                </p:nvCxnSpPr>
                <p:spPr>
                  <a:xfrm rot="5400000" flipV="1">
                    <a:off x="8886599" y="1292961"/>
                    <a:ext cx="0" cy="360000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6357937" y="1912851"/>
                    <a:ext cx="54292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N" sz="3600" b="1" dirty="0" smtClean="0">
                        <a:solidFill>
                          <a:schemeClr val="accent4">
                            <a:lumMod val="50000"/>
                          </a:schemeClr>
                        </a:solidFill>
                      </a:rPr>
                      <a:t>C</a:t>
                    </a:r>
                    <a:endParaRPr lang="en-IN" b="1" dirty="0">
                      <a:solidFill>
                        <a:schemeClr val="accent4">
                          <a:lumMod val="50000"/>
                        </a:schemeClr>
                      </a:solidFill>
                    </a:endParaRPr>
                  </a:p>
                </p:txBody>
              </p: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10157962" y="3110962"/>
                    <a:ext cx="1100588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N" sz="3600" b="1" dirty="0" smtClean="0">
                        <a:solidFill>
                          <a:schemeClr val="accent4">
                            <a:lumMod val="50000"/>
                          </a:schemeClr>
                        </a:solidFill>
                      </a:rPr>
                      <a:t>t →</a:t>
                    </a:r>
                    <a:endParaRPr lang="en-IN" b="1" dirty="0">
                      <a:solidFill>
                        <a:schemeClr val="accent4">
                          <a:lumMod val="50000"/>
                        </a:schemeClr>
                      </a:solidFill>
                    </a:endParaRPr>
                  </a:p>
                </p:txBody>
              </p:sp>
            </p:grpSp>
          </p:grpSp>
          <p:cxnSp>
            <p:nvCxnSpPr>
              <p:cNvPr id="61" name="Straight Connector 60"/>
              <p:cNvCxnSpPr/>
              <p:nvPr/>
            </p:nvCxnSpPr>
            <p:spPr>
              <a:xfrm flipV="1">
                <a:off x="7690844" y="3714751"/>
                <a:ext cx="0" cy="100800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Arrow Connector 63"/>
            <p:cNvCxnSpPr/>
            <p:nvPr/>
          </p:nvCxnSpPr>
          <p:spPr>
            <a:xfrm flipV="1">
              <a:off x="7493259" y="3990413"/>
              <a:ext cx="0" cy="4320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183260" y="2248615"/>
            <a:ext cx="3729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Space charge region (Depletion region)</a:t>
            </a:r>
          </a:p>
          <a:p>
            <a:pPr algn="ctr"/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No free charge carrier (Trap (t) &lt; 0) (Empty traps)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95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51" grpId="0"/>
      <p:bldP spid="6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07" y="711200"/>
            <a:ext cx="4618015" cy="2705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level Transient Spectroscopy (DLTS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714515"/>
            <a:ext cx="766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rgbClr val="002060"/>
                </a:solidFill>
              </a:rPr>
              <a:t>3.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77226" y="2257450"/>
            <a:ext cx="231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Forward Bias</a:t>
            </a:r>
          </a:p>
          <a:p>
            <a:pPr algn="ctr"/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 (Trap (t) = 0</a:t>
            </a:r>
            <a:r>
              <a:rPr lang="en-IN" baseline="30000" dirty="0" smtClean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617630" y="845233"/>
            <a:ext cx="4471987" cy="2571751"/>
            <a:chOff x="6688931" y="845233"/>
            <a:chExt cx="4471987" cy="2571751"/>
          </a:xfrm>
        </p:grpSpPr>
        <p:grpSp>
          <p:nvGrpSpPr>
            <p:cNvPr id="65" name="Group 64"/>
            <p:cNvGrpSpPr/>
            <p:nvPr/>
          </p:nvGrpSpPr>
          <p:grpSpPr>
            <a:xfrm>
              <a:off x="6688931" y="845233"/>
              <a:ext cx="4471987" cy="2571751"/>
              <a:chOff x="6372225" y="3478290"/>
              <a:chExt cx="4471987" cy="2571751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6372225" y="3478290"/>
                <a:ext cx="4471987" cy="2571751"/>
                <a:chOff x="6372225" y="3478290"/>
                <a:chExt cx="4471987" cy="2571751"/>
              </a:xfrm>
            </p:grpSpPr>
            <p:grpSp>
              <p:nvGrpSpPr>
                <p:cNvPr id="54" name="Group 53"/>
                <p:cNvGrpSpPr/>
                <p:nvPr/>
              </p:nvGrpSpPr>
              <p:grpSpPr>
                <a:xfrm>
                  <a:off x="6372225" y="3478290"/>
                  <a:ext cx="4471987" cy="2571751"/>
                  <a:chOff x="6357937" y="842962"/>
                  <a:chExt cx="4900613" cy="2914331"/>
                </a:xfrm>
              </p:grpSpPr>
              <p:cxnSp>
                <p:nvCxnSpPr>
                  <p:cNvPr id="55" name="Straight Connector 54"/>
                  <p:cNvCxnSpPr/>
                  <p:nvPr/>
                </p:nvCxnSpPr>
                <p:spPr>
                  <a:xfrm>
                    <a:off x="7100887" y="2245018"/>
                    <a:ext cx="728661" cy="0"/>
                  </a:xfrm>
                  <a:prstGeom prst="line">
                    <a:avLst/>
                  </a:prstGeom>
                  <a:ln w="571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6357937" y="842962"/>
                    <a:ext cx="4900613" cy="2914331"/>
                    <a:chOff x="6357937" y="842962"/>
                    <a:chExt cx="4900613" cy="2914331"/>
                  </a:xfrm>
                </p:grpSpPr>
                <p:cxnSp>
                  <p:nvCxnSpPr>
                    <p:cNvPr id="57" name="Straight Arrow Connector 56"/>
                    <p:cNvCxnSpPr/>
                    <p:nvPr/>
                  </p:nvCxnSpPr>
                  <p:spPr>
                    <a:xfrm flipV="1">
                      <a:off x="7100887" y="842962"/>
                      <a:ext cx="0" cy="2268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Arrow Connector 57"/>
                    <p:cNvCxnSpPr/>
                    <p:nvPr/>
                  </p:nvCxnSpPr>
                  <p:spPr>
                    <a:xfrm rot="5400000" flipV="1">
                      <a:off x="8886599" y="1292961"/>
                      <a:ext cx="0" cy="360000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9" name="TextBox 58"/>
                    <p:cNvSpPr txBox="1"/>
                    <p:nvPr/>
                  </p:nvSpPr>
                  <p:spPr>
                    <a:xfrm>
                      <a:off x="6357937" y="1912851"/>
                      <a:ext cx="542925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IN" sz="3600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C</a:t>
                      </a:r>
                      <a:endParaRPr lang="en-IN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60" name="TextBox 59"/>
                    <p:cNvSpPr txBox="1"/>
                    <p:nvPr/>
                  </p:nvSpPr>
                  <p:spPr>
                    <a:xfrm>
                      <a:off x="10157962" y="3110962"/>
                      <a:ext cx="1100588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IN" sz="3600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t →</a:t>
                      </a:r>
                      <a:endParaRPr lang="en-IN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p:txBody>
                </p:sp>
              </p:grpSp>
            </p:grpSp>
            <p:cxnSp>
              <p:nvCxnSpPr>
                <p:cNvPr id="61" name="Straight Connector 60"/>
                <p:cNvCxnSpPr/>
                <p:nvPr/>
              </p:nvCxnSpPr>
              <p:spPr>
                <a:xfrm flipV="1">
                  <a:off x="7690844" y="3714751"/>
                  <a:ext cx="0" cy="100800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4" name="Straight Arrow Connector 63"/>
              <p:cNvCxnSpPr/>
              <p:nvPr/>
            </p:nvCxnSpPr>
            <p:spPr>
              <a:xfrm flipV="1">
                <a:off x="7493259" y="3990413"/>
                <a:ext cx="0" cy="43200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/>
            <p:cNvCxnSpPr/>
            <p:nvPr/>
          </p:nvCxnSpPr>
          <p:spPr>
            <a:xfrm>
              <a:off x="7978974" y="1110270"/>
              <a:ext cx="66493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5295897" y="1760250"/>
            <a:ext cx="2314576" cy="1263331"/>
            <a:chOff x="5295897" y="1860264"/>
            <a:chExt cx="2314576" cy="1263331"/>
          </a:xfrm>
        </p:grpSpPr>
        <p:grpSp>
          <p:nvGrpSpPr>
            <p:cNvPr id="9" name="Group 8"/>
            <p:cNvGrpSpPr/>
            <p:nvPr/>
          </p:nvGrpSpPr>
          <p:grpSpPr>
            <a:xfrm>
              <a:off x="5603806" y="1860264"/>
              <a:ext cx="1601453" cy="794372"/>
              <a:chOff x="6500813" y="3407650"/>
              <a:chExt cx="2304000" cy="794372"/>
            </a:xfrm>
          </p:grpSpPr>
          <p:sp>
            <p:nvSpPr>
              <p:cNvPr id="6" name="Freeform 5"/>
              <p:cNvSpPr/>
              <p:nvPr/>
            </p:nvSpPr>
            <p:spPr>
              <a:xfrm>
                <a:off x="6943725" y="3407650"/>
                <a:ext cx="1300163" cy="794372"/>
              </a:xfrm>
              <a:custGeom>
                <a:avLst/>
                <a:gdLst>
                  <a:gd name="connsiteX0" fmla="*/ 0 w 2157413"/>
                  <a:gd name="connsiteY0" fmla="*/ 735726 h 1483797"/>
                  <a:gd name="connsiteX1" fmla="*/ 700088 w 2157413"/>
                  <a:gd name="connsiteY1" fmla="*/ 21351 h 1483797"/>
                  <a:gd name="connsiteX2" fmla="*/ 1443038 w 2157413"/>
                  <a:gd name="connsiteY2" fmla="*/ 1464389 h 1483797"/>
                  <a:gd name="connsiteX3" fmla="*/ 2157413 w 2157413"/>
                  <a:gd name="connsiteY3" fmla="*/ 721439 h 1483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7413" h="1483797">
                    <a:moveTo>
                      <a:pt x="0" y="735726"/>
                    </a:moveTo>
                    <a:cubicBezTo>
                      <a:pt x="229791" y="317816"/>
                      <a:pt x="459582" y="-100093"/>
                      <a:pt x="700088" y="21351"/>
                    </a:cubicBezTo>
                    <a:cubicBezTo>
                      <a:pt x="940594" y="142795"/>
                      <a:pt x="1200150" y="1347708"/>
                      <a:pt x="1443038" y="1464389"/>
                    </a:cubicBezTo>
                    <a:cubicBezTo>
                      <a:pt x="1685926" y="1581070"/>
                      <a:pt x="1921669" y="1151254"/>
                      <a:pt x="2157413" y="721439"/>
                    </a:cubicBezTo>
                  </a:path>
                </a:pathLst>
              </a:custGeom>
              <a:noFill/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>
                <a:off x="6500813" y="3800474"/>
                <a:ext cx="2304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5295897" y="2754263"/>
              <a:ext cx="2314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/>
                <a:t>Voltage in pulse form</a:t>
              </a:r>
              <a:endParaRPr lang="en-IN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3734" y="3810140"/>
            <a:ext cx="766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rgbClr val="002060"/>
                </a:solidFill>
              </a:rPr>
              <a:t>4.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56565" y="3483391"/>
            <a:ext cx="4021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rgbClr val="002060"/>
                </a:solidFill>
              </a:rPr>
              <a:t>Defects starts to emit charge carriers due to thermal emission.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156565" y="4141892"/>
            <a:ext cx="4021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rgbClr val="002060"/>
                </a:solidFill>
              </a:rPr>
              <a:t>Here, capacitance starts decreases and steadily comes in normal state.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603806" y="3801584"/>
            <a:ext cx="4471987" cy="2571751"/>
            <a:chOff x="5603806" y="3801584"/>
            <a:chExt cx="4471987" cy="2571751"/>
          </a:xfrm>
        </p:grpSpPr>
        <p:grpSp>
          <p:nvGrpSpPr>
            <p:cNvPr id="41" name="Group 40"/>
            <p:cNvGrpSpPr/>
            <p:nvPr/>
          </p:nvGrpSpPr>
          <p:grpSpPr>
            <a:xfrm>
              <a:off x="5603806" y="3801584"/>
              <a:ext cx="4471987" cy="2571751"/>
              <a:chOff x="6688931" y="845233"/>
              <a:chExt cx="4471987" cy="2571751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6688931" y="845233"/>
                <a:ext cx="4471987" cy="2571751"/>
                <a:chOff x="6372225" y="3478290"/>
                <a:chExt cx="4471987" cy="2571751"/>
              </a:xfrm>
            </p:grpSpPr>
            <p:grpSp>
              <p:nvGrpSpPr>
                <p:cNvPr id="44" name="Group 43"/>
                <p:cNvGrpSpPr/>
                <p:nvPr/>
              </p:nvGrpSpPr>
              <p:grpSpPr>
                <a:xfrm>
                  <a:off x="6372225" y="3478290"/>
                  <a:ext cx="4471987" cy="2571751"/>
                  <a:chOff x="6372225" y="3478290"/>
                  <a:chExt cx="4471987" cy="2571751"/>
                </a:xfrm>
              </p:grpSpPr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6372225" y="3478290"/>
                    <a:ext cx="4471987" cy="2571751"/>
                    <a:chOff x="6357937" y="842962"/>
                    <a:chExt cx="4900613" cy="2914331"/>
                  </a:xfrm>
                </p:grpSpPr>
                <p:cxnSp>
                  <p:nvCxnSpPr>
                    <p:cNvPr id="48" name="Straight Connector 47"/>
                    <p:cNvCxnSpPr/>
                    <p:nvPr/>
                  </p:nvCxnSpPr>
                  <p:spPr>
                    <a:xfrm>
                      <a:off x="7100887" y="2245018"/>
                      <a:ext cx="728661" cy="0"/>
                    </a:xfrm>
                    <a:prstGeom prst="line">
                      <a:avLst/>
                    </a:prstGeom>
                    <a:ln w="5715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62" name="Group 61"/>
                    <p:cNvGrpSpPr/>
                    <p:nvPr/>
                  </p:nvGrpSpPr>
                  <p:grpSpPr>
                    <a:xfrm>
                      <a:off x="6357937" y="842962"/>
                      <a:ext cx="4900613" cy="2914331"/>
                      <a:chOff x="6357937" y="842962"/>
                      <a:chExt cx="4900613" cy="2914331"/>
                    </a:xfrm>
                  </p:grpSpPr>
                  <p:cxnSp>
                    <p:nvCxnSpPr>
                      <p:cNvPr id="66" name="Straight Arrow Connector 65"/>
                      <p:cNvCxnSpPr/>
                      <p:nvPr/>
                    </p:nvCxnSpPr>
                    <p:spPr>
                      <a:xfrm flipV="1">
                        <a:off x="7100887" y="842962"/>
                        <a:ext cx="0" cy="2268000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67" name="Straight Arrow Connector 66"/>
                      <p:cNvCxnSpPr/>
                      <p:nvPr/>
                    </p:nvCxnSpPr>
                    <p:spPr>
                      <a:xfrm rot="5400000" flipV="1">
                        <a:off x="8886599" y="1292961"/>
                        <a:ext cx="0" cy="3600000"/>
                      </a:xfrm>
                      <a:prstGeom prst="straightConnector1">
                        <a:avLst/>
                      </a:prstGeom>
                      <a:ln w="381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68" name="TextBox 67"/>
                      <p:cNvSpPr txBox="1"/>
                      <p:nvPr/>
                    </p:nvSpPr>
                    <p:spPr>
                      <a:xfrm>
                        <a:off x="6357937" y="1912851"/>
                        <a:ext cx="542925" cy="64633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IN" sz="3600" b="1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</a:rPr>
                          <a:t>C</a:t>
                        </a:r>
                        <a:endParaRPr lang="en-IN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endParaRPr>
                      </a:p>
                    </p:txBody>
                  </p:sp>
                  <p:sp>
                    <p:nvSpPr>
                      <p:cNvPr id="69" name="TextBox 68"/>
                      <p:cNvSpPr txBox="1"/>
                      <p:nvPr/>
                    </p:nvSpPr>
                    <p:spPr>
                      <a:xfrm>
                        <a:off x="10157962" y="3110962"/>
                        <a:ext cx="1100588" cy="64633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IN" sz="3600" b="1" dirty="0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</a:rPr>
                          <a:t>t →</a:t>
                        </a:r>
                        <a:endParaRPr lang="en-IN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endParaRPr>
                      </a:p>
                    </p:txBody>
                  </p:sp>
                </p:grpSp>
              </p:grpSp>
              <p:cxnSp>
                <p:nvCxnSpPr>
                  <p:cNvPr id="47" name="Straight Connector 46"/>
                  <p:cNvCxnSpPr/>
                  <p:nvPr/>
                </p:nvCxnSpPr>
                <p:spPr>
                  <a:xfrm flipV="1">
                    <a:off x="7690844" y="3714751"/>
                    <a:ext cx="0" cy="1008000"/>
                  </a:xfrm>
                  <a:prstGeom prst="line">
                    <a:avLst/>
                  </a:prstGeom>
                  <a:ln w="571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5" name="Straight Arrow Connector 44"/>
                <p:cNvCxnSpPr/>
                <p:nvPr/>
              </p:nvCxnSpPr>
              <p:spPr>
                <a:xfrm flipV="1">
                  <a:off x="7493259" y="3990413"/>
                  <a:ext cx="0" cy="43200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/>
              <p:cNvCxnSpPr/>
              <p:nvPr/>
            </p:nvCxnSpPr>
            <p:spPr>
              <a:xfrm>
                <a:off x="7978974" y="1110270"/>
                <a:ext cx="664930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Connector 69"/>
            <p:cNvCxnSpPr/>
            <p:nvPr/>
          </p:nvCxnSpPr>
          <p:spPr>
            <a:xfrm flipV="1">
              <a:off x="7561291" y="4048139"/>
              <a:ext cx="0" cy="1368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7558088" y="4968696"/>
              <a:ext cx="814387" cy="417692"/>
            </a:xfrm>
            <a:custGeom>
              <a:avLst/>
              <a:gdLst>
                <a:gd name="connsiteX0" fmla="*/ 0 w 814387"/>
                <a:gd name="connsiteY0" fmla="*/ 417692 h 417692"/>
                <a:gd name="connsiteX1" fmla="*/ 185737 w 814387"/>
                <a:gd name="connsiteY1" fmla="*/ 60504 h 417692"/>
                <a:gd name="connsiteX2" fmla="*/ 814387 w 814387"/>
                <a:gd name="connsiteY2" fmla="*/ 3354 h 417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4387" h="417692">
                  <a:moveTo>
                    <a:pt x="0" y="417692"/>
                  </a:moveTo>
                  <a:cubicBezTo>
                    <a:pt x="25003" y="273626"/>
                    <a:pt x="50006" y="129560"/>
                    <a:pt x="185737" y="60504"/>
                  </a:cubicBezTo>
                  <a:cubicBezTo>
                    <a:pt x="321468" y="-8552"/>
                    <a:pt x="567927" y="-2599"/>
                    <a:pt x="814387" y="3354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3"/>
          <a:srcRect b="20902"/>
          <a:stretch/>
        </p:blipFill>
        <p:spPr>
          <a:xfrm>
            <a:off x="672363" y="3719201"/>
            <a:ext cx="4870072" cy="238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2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38" grpId="0"/>
      <p:bldP spid="13" grpId="0"/>
      <p:bldP spid="7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1064525" y="1828800"/>
            <a:ext cx="9962866" cy="3411940"/>
          </a:xfrm>
          <a:prstGeom prst="horizontalScroll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r>
              <a:rPr lang="en-US" sz="4800" b="1" dirty="0">
                <a:solidFill>
                  <a:srgbClr val="002060"/>
                </a:solidFill>
                <a:cs typeface="Times New Roman" panose="02020603050405020304" pitchFamily="18" charset="0"/>
              </a:rPr>
              <a:t>UV – Vis Spectroscopy</a:t>
            </a:r>
          </a:p>
        </p:txBody>
      </p:sp>
    </p:spTree>
    <p:extLst>
      <p:ext uri="{BB962C8B-B14F-4D97-AF65-F5344CB8AC3E}">
        <p14:creationId xmlns:p14="http://schemas.microsoft.com/office/powerpoint/2010/main" val="34667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UV – Vis Spectroscopy</a:t>
            </a:r>
          </a:p>
        </p:txBody>
      </p:sp>
      <p:pic>
        <p:nvPicPr>
          <p:cNvPr id="7" name="Picture 6" descr="UV-Vis Spectroscopy - The Easy Educatio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" t="19364" r="4736" b="10974"/>
          <a:stretch/>
        </p:blipFill>
        <p:spPr bwMode="auto">
          <a:xfrm>
            <a:off x="2339919" y="3380758"/>
            <a:ext cx="7500116" cy="28903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7493" y="5726427"/>
                <a:ext cx="5070764" cy="5446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UV</m:t>
                      </m:r>
                      <m:r>
                        <a:rPr lang="en-I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Vis</m:t>
                      </m:r>
                      <m:r>
                        <a:rPr lang="en-I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l-GR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I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IN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2000</m:t>
                      </m:r>
                      <m:r>
                        <a:rPr lang="en-I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8000</m:t>
                      </m:r>
                      <m:r>
                        <a:rPr lang="en-I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Å</m:t>
                      </m:r>
                      <m:r>
                        <a:rPr lang="en-IN" sz="280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3" y="5726427"/>
                <a:ext cx="5070764" cy="5446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0" y="723549"/>
            <a:ext cx="9403307" cy="24017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IN" sz="2400" dirty="0" smtClean="0"/>
              <a:t>UV- Vis Spectroscopy is related to the interaction of light with matter.</a:t>
            </a:r>
          </a:p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As light is absorbed by matter, the result is an increase in the energy </a:t>
            </a:r>
          </a:p>
          <a:p>
            <a:pPr marL="273050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content of the atoms or molecules.</a:t>
            </a:r>
          </a:p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This </a:t>
            </a:r>
            <a:r>
              <a:rPr lang="en-US" sz="2400" dirty="0"/>
              <a:t>method is used to measure the energy band gap of different </a:t>
            </a:r>
            <a:endParaRPr lang="en-US" sz="2400" dirty="0" smtClean="0"/>
          </a:p>
          <a:p>
            <a:pPr marL="273050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materials</a:t>
            </a:r>
            <a:r>
              <a:rPr lang="en-US" sz="2400" dirty="0"/>
              <a:t>, by measuring absorption spectrum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337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Two Probe Method</a:t>
            </a:r>
            <a:endParaRPr lang="en-IN" dirty="0"/>
          </a:p>
        </p:txBody>
      </p:sp>
      <p:sp>
        <p:nvSpPr>
          <p:cNvPr id="21" name="Rectangle 20"/>
          <p:cNvSpPr/>
          <p:nvPr/>
        </p:nvSpPr>
        <p:spPr>
          <a:xfrm>
            <a:off x="-4257" y="711201"/>
            <a:ext cx="12196257" cy="12677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Any type of material will have some amount of resistance (R), and by using the equation of ohm’s </a:t>
            </a:r>
          </a:p>
          <a:p>
            <a:pPr marL="273050">
              <a:lnSpc>
                <a:spcPct val="15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law we can measure the resistance of any materials.</a:t>
            </a:r>
            <a:r>
              <a:rPr lang="en-US" sz="2400" dirty="0"/>
              <a:t/>
            </a:r>
            <a:br>
              <a:rPr lang="en-US" sz="2400" dirty="0"/>
            </a:br>
            <a:endParaRPr lang="en-I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405881" y="2449014"/>
                <a:ext cx="1371722" cy="803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den>
                      </m:f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881" y="2449014"/>
                <a:ext cx="1371722" cy="8038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-4257" y="3722912"/>
            <a:ext cx="12191999" cy="19954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65113" indent="-265113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/>
            </a:lvl1pPr>
          </a:lstStyle>
          <a:p>
            <a:pPr>
              <a:lnSpc>
                <a:spcPct val="150000"/>
              </a:lnSpc>
            </a:pPr>
            <a:r>
              <a:rPr lang="en-IN" dirty="0"/>
              <a:t>There are few techniques to measure the value of resistance for any type of materials</a:t>
            </a:r>
            <a:r>
              <a:rPr lang="en-IN" dirty="0" smtClean="0"/>
              <a:t>.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 smtClean="0"/>
              <a:t>1) Two Probe Method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2) Four Probe 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098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3" grpId="0" build="p"/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UV – Vis Spectroscopy</a:t>
            </a:r>
          </a:p>
        </p:txBody>
      </p:sp>
      <p:pic>
        <p:nvPicPr>
          <p:cNvPr id="7" name="Picture 6" descr="UV-Vis Spectroscopy - The Easy Educatio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" t="19364" r="4736" b="10974"/>
          <a:stretch/>
        </p:blipFill>
        <p:spPr bwMode="auto">
          <a:xfrm>
            <a:off x="2271710" y="3829050"/>
            <a:ext cx="7229477" cy="27574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723549"/>
            <a:ext cx="12192000" cy="34198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Bandgap </a:t>
            </a:r>
            <a:r>
              <a:rPr lang="en-US" sz="2400" dirty="0"/>
              <a:t>refers to the energy difference between bottom of conduction band and top of valence </a:t>
            </a:r>
            <a:endParaRPr lang="en-US" sz="2400" dirty="0" smtClean="0"/>
          </a:p>
          <a:p>
            <a:pPr marL="271463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band</a:t>
            </a:r>
            <a:r>
              <a:rPr lang="en-US" sz="2400" dirty="0"/>
              <a:t>, through which electrons are able to jump from one band to another.</a:t>
            </a:r>
          </a:p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The </a:t>
            </a:r>
            <a:r>
              <a:rPr lang="en-US" sz="2400" dirty="0"/>
              <a:t>instrument used in UV-Vis spectroscopy is called UV-Vis spectro-photometer.</a:t>
            </a:r>
          </a:p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It </a:t>
            </a:r>
            <a:r>
              <a:rPr lang="en-US" sz="2400" dirty="0"/>
              <a:t>measure the intensity of light after passing through a sample (I), and compares it to the </a:t>
            </a:r>
            <a:endParaRPr lang="en-US" sz="2400" dirty="0" smtClean="0"/>
          </a:p>
          <a:p>
            <a:pPr marL="271463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intensity </a:t>
            </a:r>
            <a:r>
              <a:rPr lang="en-US" sz="2400" dirty="0"/>
              <a:t>of light before it passes through the sample (I</a:t>
            </a:r>
            <a:r>
              <a:rPr lang="en-US" sz="2400" baseline="-25000" dirty="0"/>
              <a:t>0</a:t>
            </a:r>
            <a:r>
              <a:rPr lang="en-US" sz="2400" dirty="0"/>
              <a:t>).</a:t>
            </a:r>
          </a:p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A </a:t>
            </a:r>
            <a:r>
              <a:rPr lang="en-US" sz="2400" dirty="0"/>
              <a:t>light of wavelength (λ) and energy (hv) is made to pass through monochromator to get a </a:t>
            </a:r>
            <a:endParaRPr lang="en-US" sz="2400" dirty="0" smtClean="0"/>
          </a:p>
          <a:p>
            <a:pPr marL="271463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parallel </a:t>
            </a:r>
            <a:r>
              <a:rPr lang="en-US" sz="2400" dirty="0"/>
              <a:t>beam.</a:t>
            </a:r>
          </a:p>
        </p:txBody>
      </p:sp>
    </p:spTree>
    <p:extLst>
      <p:ext uri="{BB962C8B-B14F-4D97-AF65-F5344CB8AC3E}">
        <p14:creationId xmlns:p14="http://schemas.microsoft.com/office/powerpoint/2010/main" val="399460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UV – Vis Spectroscopy</a:t>
            </a:r>
          </a:p>
        </p:txBody>
      </p:sp>
      <p:pic>
        <p:nvPicPr>
          <p:cNvPr id="7" name="Picture 6" descr="UV-Vis Spectroscopy - The Easy Educatio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" t="19364" r="4736" b="10974"/>
          <a:stretch/>
        </p:blipFill>
        <p:spPr bwMode="auto">
          <a:xfrm>
            <a:off x="28567" y="748497"/>
            <a:ext cx="8443915" cy="32805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4448384"/>
                <a:ext cx="3995774" cy="972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ransmittance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IN" sz="28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48384"/>
                <a:ext cx="3995774" cy="972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8567" y="5420510"/>
                <a:ext cx="4090928" cy="896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Absorption</m:t>
                      </m:r>
                      <m:r>
                        <a:rPr lang="en-IN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IN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7" y="5420510"/>
                <a:ext cx="4090928" cy="896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687" y="3318996"/>
            <a:ext cx="3605213" cy="323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UV – Vis Spectroscopy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23549"/>
            <a:ext cx="9621672" cy="4911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The </a:t>
            </a:r>
            <a:r>
              <a:rPr lang="en-US" sz="2400" dirty="0"/>
              <a:t>Tauc’s relation is used to determine the bandgap (E</a:t>
            </a:r>
            <a:r>
              <a:rPr lang="en-US" sz="2400" baseline="-25000" dirty="0"/>
              <a:t>g</a:t>
            </a:r>
            <a:r>
              <a:rPr lang="en-US" sz="2400" dirty="0"/>
              <a:t>) in semiconductor.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1581233"/>
                <a:ext cx="2910027" cy="5658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hv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hv</m:t>
                              </m:r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81233"/>
                <a:ext cx="2910027" cy="565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0" y="2513676"/>
                <a:ext cx="2517292" cy="9101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"/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hv</m:t>
                                  </m:r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I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400" i="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IN" sz="2400" i="0">
                                          <a:latin typeface="Cambria Math" panose="02040503050406030204" pitchFamily="18" charset="0"/>
                                        </a:rPr>
                                        <m:t>g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hv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13676"/>
                <a:ext cx="2517292" cy="9101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0" y="3790444"/>
                <a:ext cx="3466334" cy="6707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400"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hv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</m:sup>
                      </m:sSup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f>
                            <m:f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</m:sup>
                      </m:sSup>
                      <m:r>
                        <a:rPr lang="en-IN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hv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</m:sup>
                          </m:sSup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90444"/>
                <a:ext cx="3466334" cy="6707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-377588" y="4310722"/>
                <a:ext cx="8852848" cy="10341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here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absorption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coefficient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given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by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IN" sz="2400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den>
                              </m:f>
                            </m:e>
                          </m:d>
                          <m:r>
                            <a:rPr lang="en-IN" sz="2400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7588" y="4310722"/>
                <a:ext cx="8852848" cy="10341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434317" y="3950363"/>
                <a:ext cx="3471207" cy="846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Transmittance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400" i="0">
                              <a:latin typeface="Cambria Math" panose="02040503050406030204" pitchFamily="18" charset="0"/>
                            </a:rPr>
                            <m:t>I</m:t>
                          </m:r>
                        </m:num>
                        <m:den>
                          <m:sSub>
                            <m:sSubPr>
                              <m:ctrlPr>
                                <a:rPr lang="en-I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400" i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IN" sz="2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317" y="3950363"/>
                <a:ext cx="3471207" cy="8465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434317" y="4880734"/>
                <a:ext cx="395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Thickness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IN" sz="2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400" i="0">
                          <a:latin typeface="Cambria Math" panose="02040503050406030204" pitchFamily="18" charset="0"/>
                        </a:rPr>
                        <m:t>sample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317" y="4880734"/>
                <a:ext cx="3957558" cy="461665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-1" y="5541963"/>
            <a:ext cx="9358313" cy="1082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n = </a:t>
            </a:r>
            <a:r>
              <a:rPr lang="en-US" sz="2400" dirty="0" smtClean="0"/>
              <a:t>1/2</a:t>
            </a:r>
            <a:r>
              <a:rPr lang="en-US" sz="2400" dirty="0"/>
              <a:t>, </a:t>
            </a:r>
            <a:r>
              <a:rPr lang="en-US" sz="2400" dirty="0" smtClean="0"/>
              <a:t>2, 3/2, </a:t>
            </a:r>
            <a:r>
              <a:rPr lang="en-US" sz="2400" dirty="0"/>
              <a:t>and </a:t>
            </a:r>
            <a:r>
              <a:rPr lang="en-US" sz="2400" dirty="0" smtClean="0"/>
              <a:t>3  </a:t>
            </a:r>
            <a:r>
              <a:rPr lang="en-US" sz="2400" dirty="0"/>
              <a:t>for </a:t>
            </a:r>
            <a:r>
              <a:rPr lang="en-US" sz="2400" dirty="0" smtClean="0"/>
              <a:t>direct </a:t>
            </a:r>
            <a:r>
              <a:rPr lang="en-US" sz="2400" dirty="0"/>
              <a:t>allowed, indirect allowed, </a:t>
            </a:r>
            <a:r>
              <a:rPr lang="en-US" sz="2400" dirty="0" smtClean="0"/>
              <a:t>direct </a:t>
            </a:r>
          </a:p>
          <a:p>
            <a:pPr marL="271463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forbidden</a:t>
            </a:r>
            <a:r>
              <a:rPr lang="en-US" sz="2400" dirty="0"/>
              <a:t>, and indirect forbidden transitions respectively.</a:t>
            </a:r>
          </a:p>
        </p:txBody>
      </p:sp>
    </p:spTree>
    <p:extLst>
      <p:ext uri="{BB962C8B-B14F-4D97-AF65-F5344CB8AC3E}">
        <p14:creationId xmlns:p14="http://schemas.microsoft.com/office/powerpoint/2010/main" val="280253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3" grpId="0"/>
      <p:bldP spid="5" grpId="0"/>
      <p:bldP spid="8" grpId="0"/>
      <p:bldP spid="9" grpId="0"/>
      <p:bldP spid="10" grpId="0"/>
      <p:bldP spid="1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Two Probe Method</a:t>
            </a:r>
            <a:endParaRPr lang="en-IN" dirty="0"/>
          </a:p>
        </p:txBody>
      </p:sp>
      <p:sp>
        <p:nvSpPr>
          <p:cNvPr id="21" name="Rectangle 20"/>
          <p:cNvSpPr/>
          <p:nvPr/>
        </p:nvSpPr>
        <p:spPr>
          <a:xfrm>
            <a:off x="0" y="764872"/>
            <a:ext cx="3266072" cy="544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800" dirty="0" smtClean="0">
                <a:solidFill>
                  <a:srgbClr val="002060"/>
                </a:solidFill>
              </a:rPr>
              <a:t>Two </a:t>
            </a:r>
            <a:r>
              <a:rPr lang="en-US" sz="2800" dirty="0">
                <a:solidFill>
                  <a:srgbClr val="002060"/>
                </a:solidFill>
              </a:rPr>
              <a:t>Probe </a:t>
            </a:r>
            <a:r>
              <a:rPr lang="en-US" sz="2800" dirty="0" smtClean="0">
                <a:solidFill>
                  <a:srgbClr val="002060"/>
                </a:solidFill>
              </a:rPr>
              <a:t>Method: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7308" y="1726755"/>
                <a:ext cx="1766509" cy="1033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3600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36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N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36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3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08" y="1726755"/>
                <a:ext cx="1766509" cy="1033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80543" y="3349623"/>
                <a:ext cx="205665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3600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3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360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IN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43" y="3349623"/>
                <a:ext cx="2056653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3678992" y="760070"/>
            <a:ext cx="3567787" cy="3347906"/>
            <a:chOff x="3900121" y="1112276"/>
            <a:chExt cx="3703239" cy="3608644"/>
          </a:xfrm>
        </p:grpSpPr>
        <p:sp>
          <p:nvSpPr>
            <p:cNvPr id="5" name="Flowchart: Magnetic Disk 4"/>
            <p:cNvSpPr/>
            <p:nvPr/>
          </p:nvSpPr>
          <p:spPr>
            <a:xfrm>
              <a:off x="3900121" y="3588155"/>
              <a:ext cx="3703239" cy="1132765"/>
            </a:xfrm>
            <a:prstGeom prst="flowChartMagneticDisk">
              <a:avLst/>
            </a:prstGeom>
            <a:solidFill>
              <a:schemeClr val="bg2">
                <a:lumMod val="85000"/>
              </a:schemeClr>
            </a:solidFill>
            <a:ln w="5715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/>
            <p:cNvSpPr/>
            <p:nvPr/>
          </p:nvSpPr>
          <p:spPr>
            <a:xfrm>
              <a:off x="6406034" y="3642745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/>
            <p:cNvSpPr/>
            <p:nvPr/>
          </p:nvSpPr>
          <p:spPr>
            <a:xfrm>
              <a:off x="4970744" y="3642745"/>
              <a:ext cx="216000" cy="216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6527682" y="2003827"/>
              <a:ext cx="0" cy="1764000"/>
            </a:xfrm>
            <a:prstGeom prst="straightConnector1">
              <a:avLst/>
            </a:prstGeom>
            <a:ln w="762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/>
            <p:cNvGrpSpPr/>
            <p:nvPr/>
          </p:nvGrpSpPr>
          <p:grpSpPr>
            <a:xfrm>
              <a:off x="4377135" y="2574691"/>
              <a:ext cx="375904" cy="592730"/>
              <a:chOff x="7703570" y="2145400"/>
              <a:chExt cx="375904" cy="592730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>
                <a:off x="8079474" y="2162130"/>
                <a:ext cx="0" cy="57600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7703570" y="2145400"/>
                <a:ext cx="2866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IN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 flipV="1">
              <a:off x="6832853" y="2591421"/>
              <a:ext cx="374722" cy="631684"/>
              <a:chOff x="7629099" y="2145400"/>
              <a:chExt cx="374722" cy="631684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>
                <a:off x="7629099" y="2201084"/>
                <a:ext cx="0" cy="576000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7717218" y="2145400"/>
                <a:ext cx="2866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200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IN" sz="24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264031" y="1112276"/>
              <a:ext cx="1010525" cy="810135"/>
              <a:chOff x="8678795" y="997492"/>
              <a:chExt cx="1010525" cy="810135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8678795" y="1569495"/>
                <a:ext cx="1010525" cy="238132"/>
                <a:chOff x="8665147" y="1569495"/>
                <a:chExt cx="1010525" cy="238132"/>
              </a:xfrm>
            </p:grpSpPr>
            <p:cxnSp>
              <p:nvCxnSpPr>
                <p:cNvPr id="23" name="Straight Connector 22"/>
                <p:cNvCxnSpPr/>
                <p:nvPr/>
              </p:nvCxnSpPr>
              <p:spPr>
                <a:xfrm flipV="1">
                  <a:off x="8665147" y="1569495"/>
                  <a:ext cx="219547" cy="238132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flipH="1" flipV="1">
                  <a:off x="9456125" y="1569495"/>
                  <a:ext cx="219547" cy="238132"/>
                </a:xfrm>
                <a:prstGeom prst="line">
                  <a:avLst/>
                </a:prstGeom>
                <a:ln w="2857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8873903" y="997492"/>
                <a:ext cx="576000" cy="612071"/>
                <a:chOff x="4858603" y="1446663"/>
                <a:chExt cx="576000" cy="612071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4858603" y="1446663"/>
                  <a:ext cx="576000" cy="576000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4907767" y="1473959"/>
                  <a:ext cx="50496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3200" b="1" dirty="0" smtClean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V</a:t>
                  </a:r>
                  <a:endParaRPr lang="en-IN" b="1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5474531" y="4098761"/>
                  <a:ext cx="75384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IN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l-GR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𝛀</m:t>
                        </m:r>
                      </m:oMath>
                    </m:oMathPara>
                  </a14:m>
                  <a:endParaRPr lang="en-IN" sz="32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4531" y="4098761"/>
                  <a:ext cx="753848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/>
            <p:cNvCxnSpPr/>
            <p:nvPr/>
          </p:nvCxnSpPr>
          <p:spPr>
            <a:xfrm>
              <a:off x="5078744" y="2003827"/>
              <a:ext cx="0" cy="1764000"/>
            </a:xfrm>
            <a:prstGeom prst="straightConnector1">
              <a:avLst/>
            </a:prstGeom>
            <a:ln w="762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7797308" y="764872"/>
            <a:ext cx="3673647" cy="3343104"/>
            <a:chOff x="8057323" y="1117078"/>
            <a:chExt cx="3703239" cy="3603842"/>
          </a:xfrm>
        </p:grpSpPr>
        <p:grpSp>
          <p:nvGrpSpPr>
            <p:cNvPr id="10" name="Group 9"/>
            <p:cNvGrpSpPr/>
            <p:nvPr/>
          </p:nvGrpSpPr>
          <p:grpSpPr>
            <a:xfrm>
              <a:off x="8057323" y="1117078"/>
              <a:ext cx="3703239" cy="3603842"/>
              <a:chOff x="8057323" y="1117078"/>
              <a:chExt cx="3703239" cy="3603842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8216080" y="2465341"/>
                <a:ext cx="375904" cy="592730"/>
                <a:chOff x="7703570" y="2145400"/>
                <a:chExt cx="375904" cy="592730"/>
              </a:xfrm>
            </p:grpSpPr>
            <p:cxnSp>
              <p:nvCxnSpPr>
                <p:cNvPr id="38" name="Straight Arrow Connector 37"/>
                <p:cNvCxnSpPr/>
                <p:nvPr/>
              </p:nvCxnSpPr>
              <p:spPr>
                <a:xfrm>
                  <a:off x="8079474" y="2162130"/>
                  <a:ext cx="0" cy="576000"/>
                </a:xfrm>
                <a:prstGeom prst="straightConnector1">
                  <a:avLst/>
                </a:prstGeom>
                <a:ln w="3810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/>
                <p:cNvSpPr txBox="1"/>
                <p:nvPr/>
              </p:nvSpPr>
              <p:spPr>
                <a:xfrm>
                  <a:off x="7703570" y="2145400"/>
                  <a:ext cx="28660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3200" b="1" dirty="0" smtClean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endParaRPr lang="en-IN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 flipV="1">
                <a:off x="11140352" y="2482071"/>
                <a:ext cx="374722" cy="631684"/>
                <a:chOff x="7629099" y="2145400"/>
                <a:chExt cx="374722" cy="631684"/>
              </a:xfrm>
            </p:grpSpPr>
            <p:cxnSp>
              <p:nvCxnSpPr>
                <p:cNvPr id="41" name="Straight Arrow Connector 40"/>
                <p:cNvCxnSpPr/>
                <p:nvPr/>
              </p:nvCxnSpPr>
              <p:spPr>
                <a:xfrm>
                  <a:off x="7629099" y="2201084"/>
                  <a:ext cx="0" cy="576000"/>
                </a:xfrm>
                <a:prstGeom prst="straightConnector1">
                  <a:avLst/>
                </a:prstGeom>
                <a:ln w="3810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/>
                <p:cNvSpPr txBox="1"/>
                <p:nvPr/>
              </p:nvSpPr>
              <p:spPr>
                <a:xfrm>
                  <a:off x="7717218" y="2145400"/>
                  <a:ext cx="28660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3200" b="1" dirty="0" smtClean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endParaRPr lang="en-IN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3" name="Group 42"/>
              <p:cNvGrpSpPr/>
              <p:nvPr/>
            </p:nvGrpSpPr>
            <p:grpSpPr>
              <a:xfrm>
                <a:off x="9363214" y="1117078"/>
                <a:ext cx="1010525" cy="810135"/>
                <a:chOff x="8678795" y="997492"/>
                <a:chExt cx="1010525" cy="810135"/>
              </a:xfrm>
            </p:grpSpPr>
            <p:grpSp>
              <p:nvGrpSpPr>
                <p:cNvPr id="44" name="Group 43"/>
                <p:cNvGrpSpPr/>
                <p:nvPr/>
              </p:nvGrpSpPr>
              <p:grpSpPr>
                <a:xfrm>
                  <a:off x="8678795" y="1569495"/>
                  <a:ext cx="1010525" cy="238132"/>
                  <a:chOff x="8665147" y="1569495"/>
                  <a:chExt cx="1010525" cy="238132"/>
                </a:xfrm>
              </p:grpSpPr>
              <p:cxnSp>
                <p:nvCxnSpPr>
                  <p:cNvPr id="48" name="Straight Connector 47"/>
                  <p:cNvCxnSpPr/>
                  <p:nvPr/>
                </p:nvCxnSpPr>
                <p:spPr>
                  <a:xfrm flipV="1">
                    <a:off x="8665147" y="1569495"/>
                    <a:ext cx="219547" cy="23813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/>
                  <p:cNvCxnSpPr/>
                  <p:nvPr/>
                </p:nvCxnSpPr>
                <p:spPr>
                  <a:xfrm flipH="1" flipV="1">
                    <a:off x="9456125" y="1569495"/>
                    <a:ext cx="219547" cy="23813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" name="Group 44"/>
                <p:cNvGrpSpPr/>
                <p:nvPr/>
              </p:nvGrpSpPr>
              <p:grpSpPr>
                <a:xfrm>
                  <a:off x="8873903" y="997492"/>
                  <a:ext cx="576000" cy="612071"/>
                  <a:chOff x="4858603" y="1446663"/>
                  <a:chExt cx="576000" cy="612071"/>
                </a:xfrm>
              </p:grpSpPr>
              <p:sp>
                <p:nvSpPr>
                  <p:cNvPr id="46" name="Oval 45"/>
                  <p:cNvSpPr/>
                  <p:nvPr/>
                </p:nvSpPr>
                <p:spPr>
                  <a:xfrm>
                    <a:off x="4858603" y="1446663"/>
                    <a:ext cx="576000" cy="576000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4907767" y="1473959"/>
                    <a:ext cx="504967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N" sz="3200" b="1" dirty="0" smtClean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V</a:t>
                    </a:r>
                    <a:endParaRPr lang="en-IN" b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54" name="Flowchart: Magnetic Disk 53"/>
              <p:cNvSpPr/>
              <p:nvPr/>
            </p:nvSpPr>
            <p:spPr>
              <a:xfrm>
                <a:off x="8057323" y="3588155"/>
                <a:ext cx="3703239" cy="1132765"/>
              </a:xfrm>
              <a:prstGeom prst="flowChartMagneticDisk">
                <a:avLst/>
              </a:prstGeom>
              <a:solidFill>
                <a:schemeClr val="bg2">
                  <a:lumMod val="85000"/>
                </a:schemeClr>
              </a:solidFill>
              <a:ln w="5715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0563236" y="3642745"/>
                <a:ext cx="216000" cy="216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9127946" y="3642745"/>
                <a:ext cx="216000" cy="216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8929361" y="2051461"/>
                <a:ext cx="477691" cy="1687728"/>
              </a:xfrm>
              <a:custGeom>
                <a:avLst/>
                <a:gdLst>
                  <a:gd name="connsiteX0" fmla="*/ 359904 w 742042"/>
                  <a:gd name="connsiteY0" fmla="*/ 0 h 2729552"/>
                  <a:gd name="connsiteX1" fmla="*/ 359904 w 742042"/>
                  <a:gd name="connsiteY1" fmla="*/ 723332 h 2729552"/>
                  <a:gd name="connsiteX2" fmla="*/ 687451 w 742042"/>
                  <a:gd name="connsiteY2" fmla="*/ 1009934 h 2729552"/>
                  <a:gd name="connsiteX3" fmla="*/ 5063 w 742042"/>
                  <a:gd name="connsiteY3" fmla="*/ 1146412 h 2729552"/>
                  <a:gd name="connsiteX4" fmla="*/ 728394 w 742042"/>
                  <a:gd name="connsiteY4" fmla="*/ 1296537 h 2729552"/>
                  <a:gd name="connsiteX5" fmla="*/ 18710 w 742042"/>
                  <a:gd name="connsiteY5" fmla="*/ 1446663 h 2729552"/>
                  <a:gd name="connsiteX6" fmla="*/ 742042 w 742042"/>
                  <a:gd name="connsiteY6" fmla="*/ 1583140 h 2729552"/>
                  <a:gd name="connsiteX7" fmla="*/ 18710 w 742042"/>
                  <a:gd name="connsiteY7" fmla="*/ 1719618 h 2729552"/>
                  <a:gd name="connsiteX8" fmla="*/ 714746 w 742042"/>
                  <a:gd name="connsiteY8" fmla="*/ 1856096 h 2729552"/>
                  <a:gd name="connsiteX9" fmla="*/ 5063 w 742042"/>
                  <a:gd name="connsiteY9" fmla="*/ 2019869 h 2729552"/>
                  <a:gd name="connsiteX10" fmla="*/ 400848 w 742042"/>
                  <a:gd name="connsiteY10" fmla="*/ 2169994 h 2729552"/>
                  <a:gd name="connsiteX11" fmla="*/ 482734 w 742042"/>
                  <a:gd name="connsiteY11" fmla="*/ 2729552 h 2729552"/>
                  <a:gd name="connsiteX0" fmla="*/ 332608 w 742042"/>
                  <a:gd name="connsiteY0" fmla="*/ 0 h 2729552"/>
                  <a:gd name="connsiteX1" fmla="*/ 359904 w 742042"/>
                  <a:gd name="connsiteY1" fmla="*/ 723332 h 2729552"/>
                  <a:gd name="connsiteX2" fmla="*/ 687451 w 742042"/>
                  <a:gd name="connsiteY2" fmla="*/ 1009934 h 2729552"/>
                  <a:gd name="connsiteX3" fmla="*/ 5063 w 742042"/>
                  <a:gd name="connsiteY3" fmla="*/ 1146412 h 2729552"/>
                  <a:gd name="connsiteX4" fmla="*/ 728394 w 742042"/>
                  <a:gd name="connsiteY4" fmla="*/ 1296537 h 2729552"/>
                  <a:gd name="connsiteX5" fmla="*/ 18710 w 742042"/>
                  <a:gd name="connsiteY5" fmla="*/ 1446663 h 2729552"/>
                  <a:gd name="connsiteX6" fmla="*/ 742042 w 742042"/>
                  <a:gd name="connsiteY6" fmla="*/ 1583140 h 2729552"/>
                  <a:gd name="connsiteX7" fmla="*/ 18710 w 742042"/>
                  <a:gd name="connsiteY7" fmla="*/ 1719618 h 2729552"/>
                  <a:gd name="connsiteX8" fmla="*/ 714746 w 742042"/>
                  <a:gd name="connsiteY8" fmla="*/ 1856096 h 2729552"/>
                  <a:gd name="connsiteX9" fmla="*/ 5063 w 742042"/>
                  <a:gd name="connsiteY9" fmla="*/ 2019869 h 2729552"/>
                  <a:gd name="connsiteX10" fmla="*/ 400848 w 742042"/>
                  <a:gd name="connsiteY10" fmla="*/ 2169994 h 2729552"/>
                  <a:gd name="connsiteX11" fmla="*/ 482734 w 742042"/>
                  <a:gd name="connsiteY11" fmla="*/ 2729552 h 2729552"/>
                  <a:gd name="connsiteX0" fmla="*/ 332608 w 742042"/>
                  <a:gd name="connsiteY0" fmla="*/ 0 h 2729552"/>
                  <a:gd name="connsiteX1" fmla="*/ 359904 w 742042"/>
                  <a:gd name="connsiteY1" fmla="*/ 723332 h 2729552"/>
                  <a:gd name="connsiteX2" fmla="*/ 687451 w 742042"/>
                  <a:gd name="connsiteY2" fmla="*/ 1009934 h 2729552"/>
                  <a:gd name="connsiteX3" fmla="*/ 5063 w 742042"/>
                  <a:gd name="connsiteY3" fmla="*/ 1146412 h 2729552"/>
                  <a:gd name="connsiteX4" fmla="*/ 728394 w 742042"/>
                  <a:gd name="connsiteY4" fmla="*/ 1296537 h 2729552"/>
                  <a:gd name="connsiteX5" fmla="*/ 18710 w 742042"/>
                  <a:gd name="connsiteY5" fmla="*/ 1446663 h 2729552"/>
                  <a:gd name="connsiteX6" fmla="*/ 742042 w 742042"/>
                  <a:gd name="connsiteY6" fmla="*/ 1583140 h 2729552"/>
                  <a:gd name="connsiteX7" fmla="*/ 18710 w 742042"/>
                  <a:gd name="connsiteY7" fmla="*/ 1719618 h 2729552"/>
                  <a:gd name="connsiteX8" fmla="*/ 714746 w 742042"/>
                  <a:gd name="connsiteY8" fmla="*/ 1856096 h 2729552"/>
                  <a:gd name="connsiteX9" fmla="*/ 5063 w 742042"/>
                  <a:gd name="connsiteY9" fmla="*/ 2019869 h 2729552"/>
                  <a:gd name="connsiteX10" fmla="*/ 400848 w 742042"/>
                  <a:gd name="connsiteY10" fmla="*/ 2169994 h 2729552"/>
                  <a:gd name="connsiteX11" fmla="*/ 482734 w 742042"/>
                  <a:gd name="connsiteY11" fmla="*/ 2729552 h 2729552"/>
                  <a:gd name="connsiteX0" fmla="*/ 359904 w 742042"/>
                  <a:gd name="connsiteY0" fmla="*/ 0 h 2729552"/>
                  <a:gd name="connsiteX1" fmla="*/ 359904 w 742042"/>
                  <a:gd name="connsiteY1" fmla="*/ 723332 h 2729552"/>
                  <a:gd name="connsiteX2" fmla="*/ 687451 w 742042"/>
                  <a:gd name="connsiteY2" fmla="*/ 1009934 h 2729552"/>
                  <a:gd name="connsiteX3" fmla="*/ 5063 w 742042"/>
                  <a:gd name="connsiteY3" fmla="*/ 1146412 h 2729552"/>
                  <a:gd name="connsiteX4" fmla="*/ 728394 w 742042"/>
                  <a:gd name="connsiteY4" fmla="*/ 1296537 h 2729552"/>
                  <a:gd name="connsiteX5" fmla="*/ 18710 w 742042"/>
                  <a:gd name="connsiteY5" fmla="*/ 1446663 h 2729552"/>
                  <a:gd name="connsiteX6" fmla="*/ 742042 w 742042"/>
                  <a:gd name="connsiteY6" fmla="*/ 1583140 h 2729552"/>
                  <a:gd name="connsiteX7" fmla="*/ 18710 w 742042"/>
                  <a:gd name="connsiteY7" fmla="*/ 1719618 h 2729552"/>
                  <a:gd name="connsiteX8" fmla="*/ 714746 w 742042"/>
                  <a:gd name="connsiteY8" fmla="*/ 1856096 h 2729552"/>
                  <a:gd name="connsiteX9" fmla="*/ 5063 w 742042"/>
                  <a:gd name="connsiteY9" fmla="*/ 2019869 h 2729552"/>
                  <a:gd name="connsiteX10" fmla="*/ 400848 w 742042"/>
                  <a:gd name="connsiteY10" fmla="*/ 2169994 h 2729552"/>
                  <a:gd name="connsiteX11" fmla="*/ 482734 w 742042"/>
                  <a:gd name="connsiteY11" fmla="*/ 2729552 h 2729552"/>
                  <a:gd name="connsiteX0" fmla="*/ 359904 w 742042"/>
                  <a:gd name="connsiteY0" fmla="*/ 0 h 2729552"/>
                  <a:gd name="connsiteX1" fmla="*/ 359904 w 742042"/>
                  <a:gd name="connsiteY1" fmla="*/ 723332 h 2729552"/>
                  <a:gd name="connsiteX2" fmla="*/ 687451 w 742042"/>
                  <a:gd name="connsiteY2" fmla="*/ 1009934 h 2729552"/>
                  <a:gd name="connsiteX3" fmla="*/ 5063 w 742042"/>
                  <a:gd name="connsiteY3" fmla="*/ 1146412 h 2729552"/>
                  <a:gd name="connsiteX4" fmla="*/ 728394 w 742042"/>
                  <a:gd name="connsiteY4" fmla="*/ 1296537 h 2729552"/>
                  <a:gd name="connsiteX5" fmla="*/ 18710 w 742042"/>
                  <a:gd name="connsiteY5" fmla="*/ 1446663 h 2729552"/>
                  <a:gd name="connsiteX6" fmla="*/ 742042 w 742042"/>
                  <a:gd name="connsiteY6" fmla="*/ 1583140 h 2729552"/>
                  <a:gd name="connsiteX7" fmla="*/ 18710 w 742042"/>
                  <a:gd name="connsiteY7" fmla="*/ 1719618 h 2729552"/>
                  <a:gd name="connsiteX8" fmla="*/ 714746 w 742042"/>
                  <a:gd name="connsiteY8" fmla="*/ 1856096 h 2729552"/>
                  <a:gd name="connsiteX9" fmla="*/ 5063 w 742042"/>
                  <a:gd name="connsiteY9" fmla="*/ 2019869 h 2729552"/>
                  <a:gd name="connsiteX10" fmla="*/ 400848 w 742042"/>
                  <a:gd name="connsiteY10" fmla="*/ 2169994 h 2729552"/>
                  <a:gd name="connsiteX11" fmla="*/ 482734 w 742042"/>
                  <a:gd name="connsiteY11" fmla="*/ 2729552 h 2729552"/>
                  <a:gd name="connsiteX0" fmla="*/ 359904 w 742042"/>
                  <a:gd name="connsiteY0" fmla="*/ 0 h 2729552"/>
                  <a:gd name="connsiteX1" fmla="*/ 359904 w 742042"/>
                  <a:gd name="connsiteY1" fmla="*/ 723332 h 2729552"/>
                  <a:gd name="connsiteX2" fmla="*/ 687451 w 742042"/>
                  <a:gd name="connsiteY2" fmla="*/ 1009934 h 2729552"/>
                  <a:gd name="connsiteX3" fmla="*/ 5063 w 742042"/>
                  <a:gd name="connsiteY3" fmla="*/ 1146412 h 2729552"/>
                  <a:gd name="connsiteX4" fmla="*/ 728394 w 742042"/>
                  <a:gd name="connsiteY4" fmla="*/ 1296537 h 2729552"/>
                  <a:gd name="connsiteX5" fmla="*/ 18710 w 742042"/>
                  <a:gd name="connsiteY5" fmla="*/ 1446663 h 2729552"/>
                  <a:gd name="connsiteX6" fmla="*/ 742042 w 742042"/>
                  <a:gd name="connsiteY6" fmla="*/ 1583140 h 2729552"/>
                  <a:gd name="connsiteX7" fmla="*/ 18710 w 742042"/>
                  <a:gd name="connsiteY7" fmla="*/ 1719618 h 2729552"/>
                  <a:gd name="connsiteX8" fmla="*/ 714746 w 742042"/>
                  <a:gd name="connsiteY8" fmla="*/ 1856096 h 2729552"/>
                  <a:gd name="connsiteX9" fmla="*/ 5063 w 742042"/>
                  <a:gd name="connsiteY9" fmla="*/ 2019869 h 2729552"/>
                  <a:gd name="connsiteX10" fmla="*/ 400848 w 742042"/>
                  <a:gd name="connsiteY10" fmla="*/ 2169994 h 2729552"/>
                  <a:gd name="connsiteX11" fmla="*/ 482734 w 742042"/>
                  <a:gd name="connsiteY11" fmla="*/ 2729552 h 2729552"/>
                  <a:gd name="connsiteX0" fmla="*/ 359878 w 742016"/>
                  <a:gd name="connsiteY0" fmla="*/ 0 h 2920620"/>
                  <a:gd name="connsiteX1" fmla="*/ 359878 w 742016"/>
                  <a:gd name="connsiteY1" fmla="*/ 723332 h 2920620"/>
                  <a:gd name="connsiteX2" fmla="*/ 687425 w 742016"/>
                  <a:gd name="connsiteY2" fmla="*/ 1009934 h 2920620"/>
                  <a:gd name="connsiteX3" fmla="*/ 5037 w 742016"/>
                  <a:gd name="connsiteY3" fmla="*/ 1146412 h 2920620"/>
                  <a:gd name="connsiteX4" fmla="*/ 728368 w 742016"/>
                  <a:gd name="connsiteY4" fmla="*/ 1296537 h 2920620"/>
                  <a:gd name="connsiteX5" fmla="*/ 18684 w 742016"/>
                  <a:gd name="connsiteY5" fmla="*/ 1446663 h 2920620"/>
                  <a:gd name="connsiteX6" fmla="*/ 742016 w 742016"/>
                  <a:gd name="connsiteY6" fmla="*/ 1583140 h 2920620"/>
                  <a:gd name="connsiteX7" fmla="*/ 18684 w 742016"/>
                  <a:gd name="connsiteY7" fmla="*/ 1719618 h 2920620"/>
                  <a:gd name="connsiteX8" fmla="*/ 714720 w 742016"/>
                  <a:gd name="connsiteY8" fmla="*/ 1856096 h 2920620"/>
                  <a:gd name="connsiteX9" fmla="*/ 5037 w 742016"/>
                  <a:gd name="connsiteY9" fmla="*/ 2019869 h 2920620"/>
                  <a:gd name="connsiteX10" fmla="*/ 400822 w 742016"/>
                  <a:gd name="connsiteY10" fmla="*/ 2169994 h 2920620"/>
                  <a:gd name="connsiteX11" fmla="*/ 469060 w 742016"/>
                  <a:gd name="connsiteY11" fmla="*/ 2920620 h 2920620"/>
                  <a:gd name="connsiteX0" fmla="*/ 359878 w 742016"/>
                  <a:gd name="connsiteY0" fmla="*/ 0 h 2920620"/>
                  <a:gd name="connsiteX1" fmla="*/ 359878 w 742016"/>
                  <a:gd name="connsiteY1" fmla="*/ 791570 h 2920620"/>
                  <a:gd name="connsiteX2" fmla="*/ 687425 w 742016"/>
                  <a:gd name="connsiteY2" fmla="*/ 1009934 h 2920620"/>
                  <a:gd name="connsiteX3" fmla="*/ 5037 w 742016"/>
                  <a:gd name="connsiteY3" fmla="*/ 1146412 h 2920620"/>
                  <a:gd name="connsiteX4" fmla="*/ 728368 w 742016"/>
                  <a:gd name="connsiteY4" fmla="*/ 1296537 h 2920620"/>
                  <a:gd name="connsiteX5" fmla="*/ 18684 w 742016"/>
                  <a:gd name="connsiteY5" fmla="*/ 1446663 h 2920620"/>
                  <a:gd name="connsiteX6" fmla="*/ 742016 w 742016"/>
                  <a:gd name="connsiteY6" fmla="*/ 1583140 h 2920620"/>
                  <a:gd name="connsiteX7" fmla="*/ 18684 w 742016"/>
                  <a:gd name="connsiteY7" fmla="*/ 1719618 h 2920620"/>
                  <a:gd name="connsiteX8" fmla="*/ 714720 w 742016"/>
                  <a:gd name="connsiteY8" fmla="*/ 1856096 h 2920620"/>
                  <a:gd name="connsiteX9" fmla="*/ 5037 w 742016"/>
                  <a:gd name="connsiteY9" fmla="*/ 2019869 h 2920620"/>
                  <a:gd name="connsiteX10" fmla="*/ 400822 w 742016"/>
                  <a:gd name="connsiteY10" fmla="*/ 2169994 h 2920620"/>
                  <a:gd name="connsiteX11" fmla="*/ 469060 w 742016"/>
                  <a:gd name="connsiteY11" fmla="*/ 2920620 h 2920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2016" h="2920620">
                    <a:moveTo>
                      <a:pt x="359878" y="0"/>
                    </a:moveTo>
                    <a:cubicBezTo>
                      <a:pt x="359878" y="291152"/>
                      <a:pt x="305287" y="623248"/>
                      <a:pt x="359878" y="791570"/>
                    </a:cubicBezTo>
                    <a:cubicBezTo>
                      <a:pt x="414469" y="959892"/>
                      <a:pt x="746565" y="950794"/>
                      <a:pt x="687425" y="1009934"/>
                    </a:cubicBezTo>
                    <a:cubicBezTo>
                      <a:pt x="628285" y="1069074"/>
                      <a:pt x="-1787" y="1098645"/>
                      <a:pt x="5037" y="1146412"/>
                    </a:cubicBezTo>
                    <a:cubicBezTo>
                      <a:pt x="11861" y="1194179"/>
                      <a:pt x="726094" y="1246495"/>
                      <a:pt x="728368" y="1296537"/>
                    </a:cubicBezTo>
                    <a:cubicBezTo>
                      <a:pt x="730642" y="1346579"/>
                      <a:pt x="16409" y="1398896"/>
                      <a:pt x="18684" y="1446663"/>
                    </a:cubicBezTo>
                    <a:cubicBezTo>
                      <a:pt x="20959" y="1494430"/>
                      <a:pt x="742016" y="1537648"/>
                      <a:pt x="742016" y="1583140"/>
                    </a:cubicBezTo>
                    <a:cubicBezTo>
                      <a:pt x="742016" y="1628632"/>
                      <a:pt x="23233" y="1674125"/>
                      <a:pt x="18684" y="1719618"/>
                    </a:cubicBezTo>
                    <a:cubicBezTo>
                      <a:pt x="14135" y="1765111"/>
                      <a:pt x="716994" y="1806054"/>
                      <a:pt x="714720" y="1856096"/>
                    </a:cubicBezTo>
                    <a:cubicBezTo>
                      <a:pt x="712446" y="1906138"/>
                      <a:pt x="57353" y="1967553"/>
                      <a:pt x="5037" y="2019869"/>
                    </a:cubicBezTo>
                    <a:cubicBezTo>
                      <a:pt x="-47279" y="2072185"/>
                      <a:pt x="323485" y="2019869"/>
                      <a:pt x="400822" y="2169994"/>
                    </a:cubicBezTo>
                    <a:cubicBezTo>
                      <a:pt x="478159" y="2320119"/>
                      <a:pt x="467923" y="2522560"/>
                      <a:pt x="469060" y="2920620"/>
                    </a:cubicBezTo>
                  </a:path>
                </a:pathLst>
              </a:custGeom>
              <a:noFill/>
              <a:ln w="381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10373739" y="2049115"/>
                <a:ext cx="477691" cy="1687728"/>
              </a:xfrm>
              <a:custGeom>
                <a:avLst/>
                <a:gdLst>
                  <a:gd name="connsiteX0" fmla="*/ 359904 w 742042"/>
                  <a:gd name="connsiteY0" fmla="*/ 0 h 2729552"/>
                  <a:gd name="connsiteX1" fmla="*/ 359904 w 742042"/>
                  <a:gd name="connsiteY1" fmla="*/ 723332 h 2729552"/>
                  <a:gd name="connsiteX2" fmla="*/ 687451 w 742042"/>
                  <a:gd name="connsiteY2" fmla="*/ 1009934 h 2729552"/>
                  <a:gd name="connsiteX3" fmla="*/ 5063 w 742042"/>
                  <a:gd name="connsiteY3" fmla="*/ 1146412 h 2729552"/>
                  <a:gd name="connsiteX4" fmla="*/ 728394 w 742042"/>
                  <a:gd name="connsiteY4" fmla="*/ 1296537 h 2729552"/>
                  <a:gd name="connsiteX5" fmla="*/ 18710 w 742042"/>
                  <a:gd name="connsiteY5" fmla="*/ 1446663 h 2729552"/>
                  <a:gd name="connsiteX6" fmla="*/ 742042 w 742042"/>
                  <a:gd name="connsiteY6" fmla="*/ 1583140 h 2729552"/>
                  <a:gd name="connsiteX7" fmla="*/ 18710 w 742042"/>
                  <a:gd name="connsiteY7" fmla="*/ 1719618 h 2729552"/>
                  <a:gd name="connsiteX8" fmla="*/ 714746 w 742042"/>
                  <a:gd name="connsiteY8" fmla="*/ 1856096 h 2729552"/>
                  <a:gd name="connsiteX9" fmla="*/ 5063 w 742042"/>
                  <a:gd name="connsiteY9" fmla="*/ 2019869 h 2729552"/>
                  <a:gd name="connsiteX10" fmla="*/ 400848 w 742042"/>
                  <a:gd name="connsiteY10" fmla="*/ 2169994 h 2729552"/>
                  <a:gd name="connsiteX11" fmla="*/ 482734 w 742042"/>
                  <a:gd name="connsiteY11" fmla="*/ 2729552 h 2729552"/>
                  <a:gd name="connsiteX0" fmla="*/ 332608 w 742042"/>
                  <a:gd name="connsiteY0" fmla="*/ 0 h 2729552"/>
                  <a:gd name="connsiteX1" fmla="*/ 359904 w 742042"/>
                  <a:gd name="connsiteY1" fmla="*/ 723332 h 2729552"/>
                  <a:gd name="connsiteX2" fmla="*/ 687451 w 742042"/>
                  <a:gd name="connsiteY2" fmla="*/ 1009934 h 2729552"/>
                  <a:gd name="connsiteX3" fmla="*/ 5063 w 742042"/>
                  <a:gd name="connsiteY3" fmla="*/ 1146412 h 2729552"/>
                  <a:gd name="connsiteX4" fmla="*/ 728394 w 742042"/>
                  <a:gd name="connsiteY4" fmla="*/ 1296537 h 2729552"/>
                  <a:gd name="connsiteX5" fmla="*/ 18710 w 742042"/>
                  <a:gd name="connsiteY5" fmla="*/ 1446663 h 2729552"/>
                  <a:gd name="connsiteX6" fmla="*/ 742042 w 742042"/>
                  <a:gd name="connsiteY6" fmla="*/ 1583140 h 2729552"/>
                  <a:gd name="connsiteX7" fmla="*/ 18710 w 742042"/>
                  <a:gd name="connsiteY7" fmla="*/ 1719618 h 2729552"/>
                  <a:gd name="connsiteX8" fmla="*/ 714746 w 742042"/>
                  <a:gd name="connsiteY8" fmla="*/ 1856096 h 2729552"/>
                  <a:gd name="connsiteX9" fmla="*/ 5063 w 742042"/>
                  <a:gd name="connsiteY9" fmla="*/ 2019869 h 2729552"/>
                  <a:gd name="connsiteX10" fmla="*/ 400848 w 742042"/>
                  <a:gd name="connsiteY10" fmla="*/ 2169994 h 2729552"/>
                  <a:gd name="connsiteX11" fmla="*/ 482734 w 742042"/>
                  <a:gd name="connsiteY11" fmla="*/ 2729552 h 2729552"/>
                  <a:gd name="connsiteX0" fmla="*/ 332608 w 742042"/>
                  <a:gd name="connsiteY0" fmla="*/ 0 h 2729552"/>
                  <a:gd name="connsiteX1" fmla="*/ 359904 w 742042"/>
                  <a:gd name="connsiteY1" fmla="*/ 723332 h 2729552"/>
                  <a:gd name="connsiteX2" fmla="*/ 687451 w 742042"/>
                  <a:gd name="connsiteY2" fmla="*/ 1009934 h 2729552"/>
                  <a:gd name="connsiteX3" fmla="*/ 5063 w 742042"/>
                  <a:gd name="connsiteY3" fmla="*/ 1146412 h 2729552"/>
                  <a:gd name="connsiteX4" fmla="*/ 728394 w 742042"/>
                  <a:gd name="connsiteY4" fmla="*/ 1296537 h 2729552"/>
                  <a:gd name="connsiteX5" fmla="*/ 18710 w 742042"/>
                  <a:gd name="connsiteY5" fmla="*/ 1446663 h 2729552"/>
                  <a:gd name="connsiteX6" fmla="*/ 742042 w 742042"/>
                  <a:gd name="connsiteY6" fmla="*/ 1583140 h 2729552"/>
                  <a:gd name="connsiteX7" fmla="*/ 18710 w 742042"/>
                  <a:gd name="connsiteY7" fmla="*/ 1719618 h 2729552"/>
                  <a:gd name="connsiteX8" fmla="*/ 714746 w 742042"/>
                  <a:gd name="connsiteY8" fmla="*/ 1856096 h 2729552"/>
                  <a:gd name="connsiteX9" fmla="*/ 5063 w 742042"/>
                  <a:gd name="connsiteY9" fmla="*/ 2019869 h 2729552"/>
                  <a:gd name="connsiteX10" fmla="*/ 400848 w 742042"/>
                  <a:gd name="connsiteY10" fmla="*/ 2169994 h 2729552"/>
                  <a:gd name="connsiteX11" fmla="*/ 482734 w 742042"/>
                  <a:gd name="connsiteY11" fmla="*/ 2729552 h 2729552"/>
                  <a:gd name="connsiteX0" fmla="*/ 359904 w 742042"/>
                  <a:gd name="connsiteY0" fmla="*/ 0 h 2729552"/>
                  <a:gd name="connsiteX1" fmla="*/ 359904 w 742042"/>
                  <a:gd name="connsiteY1" fmla="*/ 723332 h 2729552"/>
                  <a:gd name="connsiteX2" fmla="*/ 687451 w 742042"/>
                  <a:gd name="connsiteY2" fmla="*/ 1009934 h 2729552"/>
                  <a:gd name="connsiteX3" fmla="*/ 5063 w 742042"/>
                  <a:gd name="connsiteY3" fmla="*/ 1146412 h 2729552"/>
                  <a:gd name="connsiteX4" fmla="*/ 728394 w 742042"/>
                  <a:gd name="connsiteY4" fmla="*/ 1296537 h 2729552"/>
                  <a:gd name="connsiteX5" fmla="*/ 18710 w 742042"/>
                  <a:gd name="connsiteY5" fmla="*/ 1446663 h 2729552"/>
                  <a:gd name="connsiteX6" fmla="*/ 742042 w 742042"/>
                  <a:gd name="connsiteY6" fmla="*/ 1583140 h 2729552"/>
                  <a:gd name="connsiteX7" fmla="*/ 18710 w 742042"/>
                  <a:gd name="connsiteY7" fmla="*/ 1719618 h 2729552"/>
                  <a:gd name="connsiteX8" fmla="*/ 714746 w 742042"/>
                  <a:gd name="connsiteY8" fmla="*/ 1856096 h 2729552"/>
                  <a:gd name="connsiteX9" fmla="*/ 5063 w 742042"/>
                  <a:gd name="connsiteY9" fmla="*/ 2019869 h 2729552"/>
                  <a:gd name="connsiteX10" fmla="*/ 400848 w 742042"/>
                  <a:gd name="connsiteY10" fmla="*/ 2169994 h 2729552"/>
                  <a:gd name="connsiteX11" fmla="*/ 482734 w 742042"/>
                  <a:gd name="connsiteY11" fmla="*/ 2729552 h 2729552"/>
                  <a:gd name="connsiteX0" fmla="*/ 359904 w 742042"/>
                  <a:gd name="connsiteY0" fmla="*/ 0 h 2729552"/>
                  <a:gd name="connsiteX1" fmla="*/ 359904 w 742042"/>
                  <a:gd name="connsiteY1" fmla="*/ 723332 h 2729552"/>
                  <a:gd name="connsiteX2" fmla="*/ 687451 w 742042"/>
                  <a:gd name="connsiteY2" fmla="*/ 1009934 h 2729552"/>
                  <a:gd name="connsiteX3" fmla="*/ 5063 w 742042"/>
                  <a:gd name="connsiteY3" fmla="*/ 1146412 h 2729552"/>
                  <a:gd name="connsiteX4" fmla="*/ 728394 w 742042"/>
                  <a:gd name="connsiteY4" fmla="*/ 1296537 h 2729552"/>
                  <a:gd name="connsiteX5" fmla="*/ 18710 w 742042"/>
                  <a:gd name="connsiteY5" fmla="*/ 1446663 h 2729552"/>
                  <a:gd name="connsiteX6" fmla="*/ 742042 w 742042"/>
                  <a:gd name="connsiteY6" fmla="*/ 1583140 h 2729552"/>
                  <a:gd name="connsiteX7" fmla="*/ 18710 w 742042"/>
                  <a:gd name="connsiteY7" fmla="*/ 1719618 h 2729552"/>
                  <a:gd name="connsiteX8" fmla="*/ 714746 w 742042"/>
                  <a:gd name="connsiteY8" fmla="*/ 1856096 h 2729552"/>
                  <a:gd name="connsiteX9" fmla="*/ 5063 w 742042"/>
                  <a:gd name="connsiteY9" fmla="*/ 2019869 h 2729552"/>
                  <a:gd name="connsiteX10" fmla="*/ 400848 w 742042"/>
                  <a:gd name="connsiteY10" fmla="*/ 2169994 h 2729552"/>
                  <a:gd name="connsiteX11" fmla="*/ 482734 w 742042"/>
                  <a:gd name="connsiteY11" fmla="*/ 2729552 h 2729552"/>
                  <a:gd name="connsiteX0" fmla="*/ 359904 w 742042"/>
                  <a:gd name="connsiteY0" fmla="*/ 0 h 2729552"/>
                  <a:gd name="connsiteX1" fmla="*/ 359904 w 742042"/>
                  <a:gd name="connsiteY1" fmla="*/ 723332 h 2729552"/>
                  <a:gd name="connsiteX2" fmla="*/ 687451 w 742042"/>
                  <a:gd name="connsiteY2" fmla="*/ 1009934 h 2729552"/>
                  <a:gd name="connsiteX3" fmla="*/ 5063 w 742042"/>
                  <a:gd name="connsiteY3" fmla="*/ 1146412 h 2729552"/>
                  <a:gd name="connsiteX4" fmla="*/ 728394 w 742042"/>
                  <a:gd name="connsiteY4" fmla="*/ 1296537 h 2729552"/>
                  <a:gd name="connsiteX5" fmla="*/ 18710 w 742042"/>
                  <a:gd name="connsiteY5" fmla="*/ 1446663 h 2729552"/>
                  <a:gd name="connsiteX6" fmla="*/ 742042 w 742042"/>
                  <a:gd name="connsiteY6" fmla="*/ 1583140 h 2729552"/>
                  <a:gd name="connsiteX7" fmla="*/ 18710 w 742042"/>
                  <a:gd name="connsiteY7" fmla="*/ 1719618 h 2729552"/>
                  <a:gd name="connsiteX8" fmla="*/ 714746 w 742042"/>
                  <a:gd name="connsiteY8" fmla="*/ 1856096 h 2729552"/>
                  <a:gd name="connsiteX9" fmla="*/ 5063 w 742042"/>
                  <a:gd name="connsiteY9" fmla="*/ 2019869 h 2729552"/>
                  <a:gd name="connsiteX10" fmla="*/ 400848 w 742042"/>
                  <a:gd name="connsiteY10" fmla="*/ 2169994 h 2729552"/>
                  <a:gd name="connsiteX11" fmla="*/ 482734 w 742042"/>
                  <a:gd name="connsiteY11" fmla="*/ 2729552 h 2729552"/>
                  <a:gd name="connsiteX0" fmla="*/ 359878 w 742016"/>
                  <a:gd name="connsiteY0" fmla="*/ 0 h 2920620"/>
                  <a:gd name="connsiteX1" fmla="*/ 359878 w 742016"/>
                  <a:gd name="connsiteY1" fmla="*/ 723332 h 2920620"/>
                  <a:gd name="connsiteX2" fmla="*/ 687425 w 742016"/>
                  <a:gd name="connsiteY2" fmla="*/ 1009934 h 2920620"/>
                  <a:gd name="connsiteX3" fmla="*/ 5037 w 742016"/>
                  <a:gd name="connsiteY3" fmla="*/ 1146412 h 2920620"/>
                  <a:gd name="connsiteX4" fmla="*/ 728368 w 742016"/>
                  <a:gd name="connsiteY4" fmla="*/ 1296537 h 2920620"/>
                  <a:gd name="connsiteX5" fmla="*/ 18684 w 742016"/>
                  <a:gd name="connsiteY5" fmla="*/ 1446663 h 2920620"/>
                  <a:gd name="connsiteX6" fmla="*/ 742016 w 742016"/>
                  <a:gd name="connsiteY6" fmla="*/ 1583140 h 2920620"/>
                  <a:gd name="connsiteX7" fmla="*/ 18684 w 742016"/>
                  <a:gd name="connsiteY7" fmla="*/ 1719618 h 2920620"/>
                  <a:gd name="connsiteX8" fmla="*/ 714720 w 742016"/>
                  <a:gd name="connsiteY8" fmla="*/ 1856096 h 2920620"/>
                  <a:gd name="connsiteX9" fmla="*/ 5037 w 742016"/>
                  <a:gd name="connsiteY9" fmla="*/ 2019869 h 2920620"/>
                  <a:gd name="connsiteX10" fmla="*/ 400822 w 742016"/>
                  <a:gd name="connsiteY10" fmla="*/ 2169994 h 2920620"/>
                  <a:gd name="connsiteX11" fmla="*/ 469060 w 742016"/>
                  <a:gd name="connsiteY11" fmla="*/ 2920620 h 2920620"/>
                  <a:gd name="connsiteX0" fmla="*/ 359878 w 742016"/>
                  <a:gd name="connsiteY0" fmla="*/ 0 h 2920620"/>
                  <a:gd name="connsiteX1" fmla="*/ 359878 w 742016"/>
                  <a:gd name="connsiteY1" fmla="*/ 791570 h 2920620"/>
                  <a:gd name="connsiteX2" fmla="*/ 687425 w 742016"/>
                  <a:gd name="connsiteY2" fmla="*/ 1009934 h 2920620"/>
                  <a:gd name="connsiteX3" fmla="*/ 5037 w 742016"/>
                  <a:gd name="connsiteY3" fmla="*/ 1146412 h 2920620"/>
                  <a:gd name="connsiteX4" fmla="*/ 728368 w 742016"/>
                  <a:gd name="connsiteY4" fmla="*/ 1296537 h 2920620"/>
                  <a:gd name="connsiteX5" fmla="*/ 18684 w 742016"/>
                  <a:gd name="connsiteY5" fmla="*/ 1446663 h 2920620"/>
                  <a:gd name="connsiteX6" fmla="*/ 742016 w 742016"/>
                  <a:gd name="connsiteY6" fmla="*/ 1583140 h 2920620"/>
                  <a:gd name="connsiteX7" fmla="*/ 18684 w 742016"/>
                  <a:gd name="connsiteY7" fmla="*/ 1719618 h 2920620"/>
                  <a:gd name="connsiteX8" fmla="*/ 714720 w 742016"/>
                  <a:gd name="connsiteY8" fmla="*/ 1856096 h 2920620"/>
                  <a:gd name="connsiteX9" fmla="*/ 5037 w 742016"/>
                  <a:gd name="connsiteY9" fmla="*/ 2019869 h 2920620"/>
                  <a:gd name="connsiteX10" fmla="*/ 400822 w 742016"/>
                  <a:gd name="connsiteY10" fmla="*/ 2169994 h 2920620"/>
                  <a:gd name="connsiteX11" fmla="*/ 469060 w 742016"/>
                  <a:gd name="connsiteY11" fmla="*/ 2920620 h 2920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2016" h="2920620">
                    <a:moveTo>
                      <a:pt x="359878" y="0"/>
                    </a:moveTo>
                    <a:cubicBezTo>
                      <a:pt x="359878" y="291152"/>
                      <a:pt x="305287" y="623248"/>
                      <a:pt x="359878" y="791570"/>
                    </a:cubicBezTo>
                    <a:cubicBezTo>
                      <a:pt x="414469" y="959892"/>
                      <a:pt x="746565" y="950794"/>
                      <a:pt x="687425" y="1009934"/>
                    </a:cubicBezTo>
                    <a:cubicBezTo>
                      <a:pt x="628285" y="1069074"/>
                      <a:pt x="-1787" y="1098645"/>
                      <a:pt x="5037" y="1146412"/>
                    </a:cubicBezTo>
                    <a:cubicBezTo>
                      <a:pt x="11861" y="1194179"/>
                      <a:pt x="726094" y="1246495"/>
                      <a:pt x="728368" y="1296537"/>
                    </a:cubicBezTo>
                    <a:cubicBezTo>
                      <a:pt x="730642" y="1346579"/>
                      <a:pt x="16409" y="1398896"/>
                      <a:pt x="18684" y="1446663"/>
                    </a:cubicBezTo>
                    <a:cubicBezTo>
                      <a:pt x="20959" y="1494430"/>
                      <a:pt x="742016" y="1537648"/>
                      <a:pt x="742016" y="1583140"/>
                    </a:cubicBezTo>
                    <a:cubicBezTo>
                      <a:pt x="742016" y="1628632"/>
                      <a:pt x="23233" y="1674125"/>
                      <a:pt x="18684" y="1719618"/>
                    </a:cubicBezTo>
                    <a:cubicBezTo>
                      <a:pt x="14135" y="1765111"/>
                      <a:pt x="716994" y="1806054"/>
                      <a:pt x="714720" y="1856096"/>
                    </a:cubicBezTo>
                    <a:cubicBezTo>
                      <a:pt x="712446" y="1906138"/>
                      <a:pt x="57353" y="1967553"/>
                      <a:pt x="5037" y="2019869"/>
                    </a:cubicBezTo>
                    <a:cubicBezTo>
                      <a:pt x="-47279" y="2072185"/>
                      <a:pt x="323485" y="2019869"/>
                      <a:pt x="400822" y="2169994"/>
                    </a:cubicBezTo>
                    <a:cubicBezTo>
                      <a:pt x="478159" y="2320119"/>
                      <a:pt x="467923" y="2522560"/>
                      <a:pt x="469060" y="2920620"/>
                    </a:cubicBezTo>
                  </a:path>
                </a:pathLst>
              </a:custGeom>
              <a:noFill/>
              <a:ln w="3810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9642586" y="4096231"/>
                  <a:ext cx="75384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IN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l-GR" sz="32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𝛀</m:t>
                        </m:r>
                      </m:oMath>
                    </m:oMathPara>
                  </a14:m>
                  <a:endParaRPr lang="en-IN" sz="32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2586" y="4096231"/>
                  <a:ext cx="753848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9191509" y="2073341"/>
                  <a:ext cx="538739" cy="3155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l-GR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𝛀</m:t>
                        </m:r>
                      </m:oMath>
                    </m:oMathPara>
                  </a14:m>
                  <a:endParaRPr lang="en-IN" sz="20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1509" y="2073341"/>
                  <a:ext cx="538739" cy="315551"/>
                </a:xfrm>
                <a:prstGeom prst="rect">
                  <a:avLst/>
                </a:prstGeom>
                <a:blipFill>
                  <a:blip r:embed="rId6"/>
                  <a:stretch>
                    <a:fillRect l="-4598" r="-3448" b="-125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9982204" y="2073341"/>
                  <a:ext cx="538739" cy="3155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l-GR" sz="20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𝛀</m:t>
                        </m:r>
                      </m:oMath>
                    </m:oMathPara>
                  </a14:m>
                  <a:endParaRPr lang="en-IN" sz="20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2204" y="2073341"/>
                  <a:ext cx="538739" cy="315551"/>
                </a:xfrm>
                <a:prstGeom prst="rect">
                  <a:avLst/>
                </a:prstGeom>
                <a:blipFill>
                  <a:blip r:embed="rId7"/>
                  <a:stretch>
                    <a:fillRect l="-3409" r="-3409" b="-125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ectangle 11"/>
          <p:cNvSpPr/>
          <p:nvPr/>
        </p:nvSpPr>
        <p:spPr>
          <a:xfrm>
            <a:off x="0" y="4347800"/>
            <a:ext cx="12192000" cy="1607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The major problem in such method is error due to contact resistance of measuring </a:t>
            </a:r>
            <a:r>
              <a:rPr lang="en-US" sz="2400" dirty="0" smtClean="0"/>
              <a:t>leads.</a:t>
            </a:r>
          </a:p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The </a:t>
            </a:r>
            <a:r>
              <a:rPr lang="en-US" sz="2400" dirty="0"/>
              <a:t>above method cannot be used for materials having random </a:t>
            </a:r>
            <a:r>
              <a:rPr lang="en-US" sz="2400" dirty="0" smtClean="0"/>
              <a:t>shapes.</a:t>
            </a:r>
          </a:p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For </a:t>
            </a:r>
            <a:r>
              <a:rPr lang="en-US" sz="2400" dirty="0"/>
              <a:t>some type of materials soldering the test leads would be </a:t>
            </a:r>
            <a:r>
              <a:rPr lang="en-US" sz="2400" dirty="0" smtClean="0"/>
              <a:t>difficult.</a:t>
            </a:r>
          </a:p>
        </p:txBody>
      </p:sp>
    </p:spTree>
    <p:extLst>
      <p:ext uri="{BB962C8B-B14F-4D97-AF65-F5344CB8AC3E}">
        <p14:creationId xmlns:p14="http://schemas.microsoft.com/office/powerpoint/2010/main" val="76495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3" grpId="0" build="p"/>
      <p:bldP spid="31" grpId="0" build="p"/>
      <p:bldP spid="1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Two Probe Method</a:t>
            </a:r>
            <a:endParaRPr lang="en-IN" dirty="0"/>
          </a:p>
        </p:txBody>
      </p:sp>
      <p:sp>
        <p:nvSpPr>
          <p:cNvPr id="21" name="Rectangle 20"/>
          <p:cNvSpPr/>
          <p:nvPr/>
        </p:nvSpPr>
        <p:spPr>
          <a:xfrm>
            <a:off x="0" y="764872"/>
            <a:ext cx="3266072" cy="544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800" dirty="0" smtClean="0">
                <a:solidFill>
                  <a:srgbClr val="002060"/>
                </a:solidFill>
              </a:rPr>
              <a:t>Two </a:t>
            </a:r>
            <a:r>
              <a:rPr lang="en-US" sz="2800" dirty="0">
                <a:solidFill>
                  <a:srgbClr val="002060"/>
                </a:solidFill>
              </a:rPr>
              <a:t>Probe </a:t>
            </a:r>
            <a:r>
              <a:rPr lang="en-US" sz="2800" dirty="0" smtClean="0">
                <a:solidFill>
                  <a:srgbClr val="002060"/>
                </a:solidFill>
              </a:rPr>
              <a:t>Method:</a:t>
            </a:r>
            <a:endParaRPr lang="en-IN" sz="2800" dirty="0">
              <a:solidFill>
                <a:srgbClr val="00206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7308" y="760070"/>
            <a:ext cx="11293647" cy="3347906"/>
            <a:chOff x="177308" y="760070"/>
            <a:chExt cx="11293647" cy="33479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177308" y="1726755"/>
                  <a:ext cx="1766509" cy="1033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I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m:rPr>
                            <m:sty m:val="p"/>
                          </m:rPr>
                          <a:rPr lang="en-IN" sz="3600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IN" sz="3600" b="0" i="0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IN" sz="3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IN" sz="3600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IN" sz="36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den>
                        </m:f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308" y="1726755"/>
                  <a:ext cx="1766509" cy="103355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80543" y="3349623"/>
                  <a:ext cx="2056653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IN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∴</m:t>
                        </m:r>
                        <m:r>
                          <m:rPr>
                            <m:sty m:val="p"/>
                          </m:rPr>
                          <a:rPr lang="en-IN" sz="3600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IN" sz="36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360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IN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543" y="3349623"/>
                  <a:ext cx="2056653" cy="5539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/>
            <p:cNvGrpSpPr/>
            <p:nvPr/>
          </p:nvGrpSpPr>
          <p:grpSpPr>
            <a:xfrm>
              <a:off x="3678992" y="760070"/>
              <a:ext cx="3567787" cy="3347906"/>
              <a:chOff x="3900121" y="1112276"/>
              <a:chExt cx="3703239" cy="3608644"/>
            </a:xfrm>
          </p:grpSpPr>
          <p:sp>
            <p:nvSpPr>
              <p:cNvPr id="5" name="Flowchart: Magnetic Disk 4"/>
              <p:cNvSpPr/>
              <p:nvPr/>
            </p:nvSpPr>
            <p:spPr>
              <a:xfrm>
                <a:off x="3900121" y="3588155"/>
                <a:ext cx="3703239" cy="1132765"/>
              </a:xfrm>
              <a:prstGeom prst="flowChartMagneticDisk">
                <a:avLst/>
              </a:prstGeom>
              <a:solidFill>
                <a:schemeClr val="bg2">
                  <a:lumMod val="85000"/>
                </a:schemeClr>
              </a:solidFill>
              <a:ln w="5715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6406034" y="3642745"/>
                <a:ext cx="216000" cy="216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4970744" y="3642745"/>
                <a:ext cx="216000" cy="216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>
                <a:off x="6527682" y="2003827"/>
                <a:ext cx="0" cy="1764000"/>
              </a:xfrm>
              <a:prstGeom prst="straightConnector1">
                <a:avLst/>
              </a:prstGeom>
              <a:ln w="762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/>
              <p:cNvGrpSpPr/>
              <p:nvPr/>
            </p:nvGrpSpPr>
            <p:grpSpPr>
              <a:xfrm>
                <a:off x="4377135" y="2574691"/>
                <a:ext cx="375904" cy="592730"/>
                <a:chOff x="7703570" y="2145400"/>
                <a:chExt cx="375904" cy="592730"/>
              </a:xfrm>
            </p:grpSpPr>
            <p:cxnSp>
              <p:nvCxnSpPr>
                <p:cNvPr id="15" name="Straight Arrow Connector 14"/>
                <p:cNvCxnSpPr/>
                <p:nvPr/>
              </p:nvCxnSpPr>
              <p:spPr>
                <a:xfrm>
                  <a:off x="8079474" y="2162130"/>
                  <a:ext cx="0" cy="576000"/>
                </a:xfrm>
                <a:prstGeom prst="straightConnector1">
                  <a:avLst/>
                </a:prstGeom>
                <a:ln w="3810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/>
                <p:cNvSpPr txBox="1"/>
                <p:nvPr/>
              </p:nvSpPr>
              <p:spPr>
                <a:xfrm>
                  <a:off x="7703570" y="2145400"/>
                  <a:ext cx="28660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3200" b="1" dirty="0" smtClean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endParaRPr lang="en-IN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flipV="1">
                <a:off x="6832853" y="2591421"/>
                <a:ext cx="374722" cy="631684"/>
                <a:chOff x="7629099" y="2145400"/>
                <a:chExt cx="374722" cy="631684"/>
              </a:xfrm>
            </p:grpSpPr>
            <p:cxnSp>
              <p:nvCxnSpPr>
                <p:cNvPr id="20" name="Straight Arrow Connector 19"/>
                <p:cNvCxnSpPr/>
                <p:nvPr/>
              </p:nvCxnSpPr>
              <p:spPr>
                <a:xfrm>
                  <a:off x="7629099" y="2201084"/>
                  <a:ext cx="0" cy="576000"/>
                </a:xfrm>
                <a:prstGeom prst="straightConnector1">
                  <a:avLst/>
                </a:prstGeom>
                <a:ln w="3810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7717218" y="2145400"/>
                  <a:ext cx="286603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3200" b="1" dirty="0" smtClean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endParaRPr lang="en-IN" sz="24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5264031" y="1112276"/>
                <a:ext cx="1010525" cy="810135"/>
                <a:chOff x="8678795" y="997492"/>
                <a:chExt cx="1010525" cy="810135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8678795" y="1569495"/>
                  <a:ext cx="1010525" cy="238132"/>
                  <a:chOff x="8665147" y="1569495"/>
                  <a:chExt cx="1010525" cy="238132"/>
                </a:xfrm>
              </p:grpSpPr>
              <p:cxnSp>
                <p:nvCxnSpPr>
                  <p:cNvPr id="23" name="Straight Connector 22"/>
                  <p:cNvCxnSpPr/>
                  <p:nvPr/>
                </p:nvCxnSpPr>
                <p:spPr>
                  <a:xfrm flipV="1">
                    <a:off x="8665147" y="1569495"/>
                    <a:ext cx="219547" cy="23813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/>
                  <p:cNvCxnSpPr/>
                  <p:nvPr/>
                </p:nvCxnSpPr>
                <p:spPr>
                  <a:xfrm flipH="1" flipV="1">
                    <a:off x="9456125" y="1569495"/>
                    <a:ext cx="219547" cy="23813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" name="Group 27"/>
                <p:cNvGrpSpPr/>
                <p:nvPr/>
              </p:nvGrpSpPr>
              <p:grpSpPr>
                <a:xfrm>
                  <a:off x="8873903" y="997492"/>
                  <a:ext cx="576000" cy="612071"/>
                  <a:chOff x="4858603" y="1446663"/>
                  <a:chExt cx="576000" cy="612071"/>
                </a:xfrm>
              </p:grpSpPr>
              <p:sp>
                <p:nvSpPr>
                  <p:cNvPr id="26" name="Oval 25"/>
                  <p:cNvSpPr/>
                  <p:nvPr/>
                </p:nvSpPr>
                <p:spPr>
                  <a:xfrm>
                    <a:off x="4858603" y="1446663"/>
                    <a:ext cx="576000" cy="576000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4907767" y="1473959"/>
                    <a:ext cx="504967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N" sz="3200" b="1" dirty="0" smtClean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V</a:t>
                    </a:r>
                    <a:endParaRPr lang="en-IN" b="1" dirty="0">
                      <a:solidFill>
                        <a:srgbClr val="C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5474531" y="4098761"/>
                    <a:ext cx="753848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IN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l-GR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𝛀</m:t>
                          </m:r>
                        </m:oMath>
                      </m:oMathPara>
                    </a14:m>
                    <a:endParaRPr lang="en-IN" sz="32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Text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74531" y="4098761"/>
                    <a:ext cx="753848" cy="49244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7" name="Straight Arrow Connector 56"/>
              <p:cNvCxnSpPr/>
              <p:nvPr/>
            </p:nvCxnSpPr>
            <p:spPr>
              <a:xfrm>
                <a:off x="5078744" y="2003827"/>
                <a:ext cx="0" cy="1764000"/>
              </a:xfrm>
              <a:prstGeom prst="straightConnector1">
                <a:avLst/>
              </a:prstGeom>
              <a:ln w="76200"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7797308" y="764872"/>
              <a:ext cx="3673647" cy="3343104"/>
              <a:chOff x="8057323" y="1117078"/>
              <a:chExt cx="3703239" cy="3603842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8057323" y="1117078"/>
                <a:ext cx="3703239" cy="3603842"/>
                <a:chOff x="8057323" y="1117078"/>
                <a:chExt cx="3703239" cy="3603842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8216080" y="2465341"/>
                  <a:ext cx="375904" cy="592730"/>
                  <a:chOff x="7703570" y="2145400"/>
                  <a:chExt cx="375904" cy="592730"/>
                </a:xfrm>
              </p:grpSpPr>
              <p:cxnSp>
                <p:nvCxnSpPr>
                  <p:cNvPr id="38" name="Straight Arrow Connector 37"/>
                  <p:cNvCxnSpPr/>
                  <p:nvPr/>
                </p:nvCxnSpPr>
                <p:spPr>
                  <a:xfrm>
                    <a:off x="8079474" y="2162130"/>
                    <a:ext cx="0" cy="576000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7703570" y="2145400"/>
                    <a:ext cx="286603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N" sz="3200" b="1" dirty="0" smtClean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</a:t>
                    </a:r>
                    <a:endParaRPr lang="en-IN" sz="2400" b="1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40" name="Group 39"/>
                <p:cNvGrpSpPr/>
                <p:nvPr/>
              </p:nvGrpSpPr>
              <p:grpSpPr>
                <a:xfrm flipV="1">
                  <a:off x="11140352" y="2482071"/>
                  <a:ext cx="374722" cy="631684"/>
                  <a:chOff x="7629099" y="2145400"/>
                  <a:chExt cx="374722" cy="631684"/>
                </a:xfrm>
              </p:grpSpPr>
              <p:cxnSp>
                <p:nvCxnSpPr>
                  <p:cNvPr id="41" name="Straight Arrow Connector 40"/>
                  <p:cNvCxnSpPr/>
                  <p:nvPr/>
                </p:nvCxnSpPr>
                <p:spPr>
                  <a:xfrm>
                    <a:off x="7629099" y="2201084"/>
                    <a:ext cx="0" cy="576000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7717218" y="2145400"/>
                    <a:ext cx="286603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N" sz="3200" b="1" dirty="0" smtClean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I</a:t>
                    </a:r>
                    <a:endParaRPr lang="en-IN" sz="2400" b="1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9363214" y="1117078"/>
                  <a:ext cx="1010525" cy="810135"/>
                  <a:chOff x="8678795" y="997492"/>
                  <a:chExt cx="1010525" cy="810135"/>
                </a:xfrm>
              </p:grpSpPr>
              <p:grpSp>
                <p:nvGrpSpPr>
                  <p:cNvPr id="44" name="Group 43"/>
                  <p:cNvGrpSpPr/>
                  <p:nvPr/>
                </p:nvGrpSpPr>
                <p:grpSpPr>
                  <a:xfrm>
                    <a:off x="8678795" y="1569495"/>
                    <a:ext cx="1010525" cy="238132"/>
                    <a:chOff x="8665147" y="1569495"/>
                    <a:chExt cx="1010525" cy="238132"/>
                  </a:xfrm>
                </p:grpSpPr>
                <p:cxnSp>
                  <p:nvCxnSpPr>
                    <p:cNvPr id="48" name="Straight Connector 47"/>
                    <p:cNvCxnSpPr/>
                    <p:nvPr/>
                  </p:nvCxnSpPr>
                  <p:spPr>
                    <a:xfrm flipV="1">
                      <a:off x="8665147" y="1569495"/>
                      <a:ext cx="219547" cy="238132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/>
                    <p:cNvCxnSpPr/>
                    <p:nvPr/>
                  </p:nvCxnSpPr>
                  <p:spPr>
                    <a:xfrm flipH="1" flipV="1">
                      <a:off x="9456125" y="1569495"/>
                      <a:ext cx="219547" cy="238132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8873903" y="997492"/>
                    <a:ext cx="576000" cy="612071"/>
                    <a:chOff x="4858603" y="1446663"/>
                    <a:chExt cx="576000" cy="612071"/>
                  </a:xfrm>
                </p:grpSpPr>
                <p:sp>
                  <p:nvSpPr>
                    <p:cNvPr id="46" name="Oval 45"/>
                    <p:cNvSpPr/>
                    <p:nvPr/>
                  </p:nvSpPr>
                  <p:spPr>
                    <a:xfrm>
                      <a:off x="4858603" y="1446663"/>
                      <a:ext cx="576000" cy="576000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47" name="TextBox 46"/>
                    <p:cNvSpPr txBox="1"/>
                    <p:nvPr/>
                  </p:nvSpPr>
                  <p:spPr>
                    <a:xfrm>
                      <a:off x="4907767" y="1473959"/>
                      <a:ext cx="504967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IN" sz="3200" b="1" dirty="0" smtClean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IN" b="1" dirty="0">
                        <a:solidFill>
                          <a:srgbClr val="C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</p:grpSp>
            <p:sp>
              <p:nvSpPr>
                <p:cNvPr id="54" name="Flowchart: Magnetic Disk 53"/>
                <p:cNvSpPr/>
                <p:nvPr/>
              </p:nvSpPr>
              <p:spPr>
                <a:xfrm>
                  <a:off x="8057323" y="3588155"/>
                  <a:ext cx="3703239" cy="1132765"/>
                </a:xfrm>
                <a:prstGeom prst="flowChartMagneticDisk">
                  <a:avLst/>
                </a:prstGeom>
                <a:solidFill>
                  <a:schemeClr val="bg2">
                    <a:lumMod val="85000"/>
                  </a:schemeClr>
                </a:solidFill>
                <a:ln w="57150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10563236" y="3642745"/>
                  <a:ext cx="216000" cy="216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9127946" y="3642745"/>
                  <a:ext cx="216000" cy="216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" name="Freeform 5"/>
                <p:cNvSpPr/>
                <p:nvPr/>
              </p:nvSpPr>
              <p:spPr>
                <a:xfrm>
                  <a:off x="8929361" y="2051461"/>
                  <a:ext cx="477691" cy="1687728"/>
                </a:xfrm>
                <a:custGeom>
                  <a:avLst/>
                  <a:gdLst>
                    <a:gd name="connsiteX0" fmla="*/ 359904 w 742042"/>
                    <a:gd name="connsiteY0" fmla="*/ 0 h 2729552"/>
                    <a:gd name="connsiteX1" fmla="*/ 359904 w 742042"/>
                    <a:gd name="connsiteY1" fmla="*/ 723332 h 2729552"/>
                    <a:gd name="connsiteX2" fmla="*/ 687451 w 742042"/>
                    <a:gd name="connsiteY2" fmla="*/ 1009934 h 2729552"/>
                    <a:gd name="connsiteX3" fmla="*/ 5063 w 742042"/>
                    <a:gd name="connsiteY3" fmla="*/ 1146412 h 2729552"/>
                    <a:gd name="connsiteX4" fmla="*/ 728394 w 742042"/>
                    <a:gd name="connsiteY4" fmla="*/ 1296537 h 2729552"/>
                    <a:gd name="connsiteX5" fmla="*/ 18710 w 742042"/>
                    <a:gd name="connsiteY5" fmla="*/ 1446663 h 2729552"/>
                    <a:gd name="connsiteX6" fmla="*/ 742042 w 742042"/>
                    <a:gd name="connsiteY6" fmla="*/ 1583140 h 2729552"/>
                    <a:gd name="connsiteX7" fmla="*/ 18710 w 742042"/>
                    <a:gd name="connsiteY7" fmla="*/ 1719618 h 2729552"/>
                    <a:gd name="connsiteX8" fmla="*/ 714746 w 742042"/>
                    <a:gd name="connsiteY8" fmla="*/ 1856096 h 2729552"/>
                    <a:gd name="connsiteX9" fmla="*/ 5063 w 742042"/>
                    <a:gd name="connsiteY9" fmla="*/ 2019869 h 2729552"/>
                    <a:gd name="connsiteX10" fmla="*/ 400848 w 742042"/>
                    <a:gd name="connsiteY10" fmla="*/ 2169994 h 2729552"/>
                    <a:gd name="connsiteX11" fmla="*/ 482734 w 742042"/>
                    <a:gd name="connsiteY11" fmla="*/ 2729552 h 2729552"/>
                    <a:gd name="connsiteX0" fmla="*/ 332608 w 742042"/>
                    <a:gd name="connsiteY0" fmla="*/ 0 h 2729552"/>
                    <a:gd name="connsiteX1" fmla="*/ 359904 w 742042"/>
                    <a:gd name="connsiteY1" fmla="*/ 723332 h 2729552"/>
                    <a:gd name="connsiteX2" fmla="*/ 687451 w 742042"/>
                    <a:gd name="connsiteY2" fmla="*/ 1009934 h 2729552"/>
                    <a:gd name="connsiteX3" fmla="*/ 5063 w 742042"/>
                    <a:gd name="connsiteY3" fmla="*/ 1146412 h 2729552"/>
                    <a:gd name="connsiteX4" fmla="*/ 728394 w 742042"/>
                    <a:gd name="connsiteY4" fmla="*/ 1296537 h 2729552"/>
                    <a:gd name="connsiteX5" fmla="*/ 18710 w 742042"/>
                    <a:gd name="connsiteY5" fmla="*/ 1446663 h 2729552"/>
                    <a:gd name="connsiteX6" fmla="*/ 742042 w 742042"/>
                    <a:gd name="connsiteY6" fmla="*/ 1583140 h 2729552"/>
                    <a:gd name="connsiteX7" fmla="*/ 18710 w 742042"/>
                    <a:gd name="connsiteY7" fmla="*/ 1719618 h 2729552"/>
                    <a:gd name="connsiteX8" fmla="*/ 714746 w 742042"/>
                    <a:gd name="connsiteY8" fmla="*/ 1856096 h 2729552"/>
                    <a:gd name="connsiteX9" fmla="*/ 5063 w 742042"/>
                    <a:gd name="connsiteY9" fmla="*/ 2019869 h 2729552"/>
                    <a:gd name="connsiteX10" fmla="*/ 400848 w 742042"/>
                    <a:gd name="connsiteY10" fmla="*/ 2169994 h 2729552"/>
                    <a:gd name="connsiteX11" fmla="*/ 482734 w 742042"/>
                    <a:gd name="connsiteY11" fmla="*/ 2729552 h 2729552"/>
                    <a:gd name="connsiteX0" fmla="*/ 332608 w 742042"/>
                    <a:gd name="connsiteY0" fmla="*/ 0 h 2729552"/>
                    <a:gd name="connsiteX1" fmla="*/ 359904 w 742042"/>
                    <a:gd name="connsiteY1" fmla="*/ 723332 h 2729552"/>
                    <a:gd name="connsiteX2" fmla="*/ 687451 w 742042"/>
                    <a:gd name="connsiteY2" fmla="*/ 1009934 h 2729552"/>
                    <a:gd name="connsiteX3" fmla="*/ 5063 w 742042"/>
                    <a:gd name="connsiteY3" fmla="*/ 1146412 h 2729552"/>
                    <a:gd name="connsiteX4" fmla="*/ 728394 w 742042"/>
                    <a:gd name="connsiteY4" fmla="*/ 1296537 h 2729552"/>
                    <a:gd name="connsiteX5" fmla="*/ 18710 w 742042"/>
                    <a:gd name="connsiteY5" fmla="*/ 1446663 h 2729552"/>
                    <a:gd name="connsiteX6" fmla="*/ 742042 w 742042"/>
                    <a:gd name="connsiteY6" fmla="*/ 1583140 h 2729552"/>
                    <a:gd name="connsiteX7" fmla="*/ 18710 w 742042"/>
                    <a:gd name="connsiteY7" fmla="*/ 1719618 h 2729552"/>
                    <a:gd name="connsiteX8" fmla="*/ 714746 w 742042"/>
                    <a:gd name="connsiteY8" fmla="*/ 1856096 h 2729552"/>
                    <a:gd name="connsiteX9" fmla="*/ 5063 w 742042"/>
                    <a:gd name="connsiteY9" fmla="*/ 2019869 h 2729552"/>
                    <a:gd name="connsiteX10" fmla="*/ 400848 w 742042"/>
                    <a:gd name="connsiteY10" fmla="*/ 2169994 h 2729552"/>
                    <a:gd name="connsiteX11" fmla="*/ 482734 w 742042"/>
                    <a:gd name="connsiteY11" fmla="*/ 2729552 h 2729552"/>
                    <a:gd name="connsiteX0" fmla="*/ 359904 w 742042"/>
                    <a:gd name="connsiteY0" fmla="*/ 0 h 2729552"/>
                    <a:gd name="connsiteX1" fmla="*/ 359904 w 742042"/>
                    <a:gd name="connsiteY1" fmla="*/ 723332 h 2729552"/>
                    <a:gd name="connsiteX2" fmla="*/ 687451 w 742042"/>
                    <a:gd name="connsiteY2" fmla="*/ 1009934 h 2729552"/>
                    <a:gd name="connsiteX3" fmla="*/ 5063 w 742042"/>
                    <a:gd name="connsiteY3" fmla="*/ 1146412 h 2729552"/>
                    <a:gd name="connsiteX4" fmla="*/ 728394 w 742042"/>
                    <a:gd name="connsiteY4" fmla="*/ 1296537 h 2729552"/>
                    <a:gd name="connsiteX5" fmla="*/ 18710 w 742042"/>
                    <a:gd name="connsiteY5" fmla="*/ 1446663 h 2729552"/>
                    <a:gd name="connsiteX6" fmla="*/ 742042 w 742042"/>
                    <a:gd name="connsiteY6" fmla="*/ 1583140 h 2729552"/>
                    <a:gd name="connsiteX7" fmla="*/ 18710 w 742042"/>
                    <a:gd name="connsiteY7" fmla="*/ 1719618 h 2729552"/>
                    <a:gd name="connsiteX8" fmla="*/ 714746 w 742042"/>
                    <a:gd name="connsiteY8" fmla="*/ 1856096 h 2729552"/>
                    <a:gd name="connsiteX9" fmla="*/ 5063 w 742042"/>
                    <a:gd name="connsiteY9" fmla="*/ 2019869 h 2729552"/>
                    <a:gd name="connsiteX10" fmla="*/ 400848 w 742042"/>
                    <a:gd name="connsiteY10" fmla="*/ 2169994 h 2729552"/>
                    <a:gd name="connsiteX11" fmla="*/ 482734 w 742042"/>
                    <a:gd name="connsiteY11" fmla="*/ 2729552 h 2729552"/>
                    <a:gd name="connsiteX0" fmla="*/ 359904 w 742042"/>
                    <a:gd name="connsiteY0" fmla="*/ 0 h 2729552"/>
                    <a:gd name="connsiteX1" fmla="*/ 359904 w 742042"/>
                    <a:gd name="connsiteY1" fmla="*/ 723332 h 2729552"/>
                    <a:gd name="connsiteX2" fmla="*/ 687451 w 742042"/>
                    <a:gd name="connsiteY2" fmla="*/ 1009934 h 2729552"/>
                    <a:gd name="connsiteX3" fmla="*/ 5063 w 742042"/>
                    <a:gd name="connsiteY3" fmla="*/ 1146412 h 2729552"/>
                    <a:gd name="connsiteX4" fmla="*/ 728394 w 742042"/>
                    <a:gd name="connsiteY4" fmla="*/ 1296537 h 2729552"/>
                    <a:gd name="connsiteX5" fmla="*/ 18710 w 742042"/>
                    <a:gd name="connsiteY5" fmla="*/ 1446663 h 2729552"/>
                    <a:gd name="connsiteX6" fmla="*/ 742042 w 742042"/>
                    <a:gd name="connsiteY6" fmla="*/ 1583140 h 2729552"/>
                    <a:gd name="connsiteX7" fmla="*/ 18710 w 742042"/>
                    <a:gd name="connsiteY7" fmla="*/ 1719618 h 2729552"/>
                    <a:gd name="connsiteX8" fmla="*/ 714746 w 742042"/>
                    <a:gd name="connsiteY8" fmla="*/ 1856096 h 2729552"/>
                    <a:gd name="connsiteX9" fmla="*/ 5063 w 742042"/>
                    <a:gd name="connsiteY9" fmla="*/ 2019869 h 2729552"/>
                    <a:gd name="connsiteX10" fmla="*/ 400848 w 742042"/>
                    <a:gd name="connsiteY10" fmla="*/ 2169994 h 2729552"/>
                    <a:gd name="connsiteX11" fmla="*/ 482734 w 742042"/>
                    <a:gd name="connsiteY11" fmla="*/ 2729552 h 2729552"/>
                    <a:gd name="connsiteX0" fmla="*/ 359904 w 742042"/>
                    <a:gd name="connsiteY0" fmla="*/ 0 h 2729552"/>
                    <a:gd name="connsiteX1" fmla="*/ 359904 w 742042"/>
                    <a:gd name="connsiteY1" fmla="*/ 723332 h 2729552"/>
                    <a:gd name="connsiteX2" fmla="*/ 687451 w 742042"/>
                    <a:gd name="connsiteY2" fmla="*/ 1009934 h 2729552"/>
                    <a:gd name="connsiteX3" fmla="*/ 5063 w 742042"/>
                    <a:gd name="connsiteY3" fmla="*/ 1146412 h 2729552"/>
                    <a:gd name="connsiteX4" fmla="*/ 728394 w 742042"/>
                    <a:gd name="connsiteY4" fmla="*/ 1296537 h 2729552"/>
                    <a:gd name="connsiteX5" fmla="*/ 18710 w 742042"/>
                    <a:gd name="connsiteY5" fmla="*/ 1446663 h 2729552"/>
                    <a:gd name="connsiteX6" fmla="*/ 742042 w 742042"/>
                    <a:gd name="connsiteY6" fmla="*/ 1583140 h 2729552"/>
                    <a:gd name="connsiteX7" fmla="*/ 18710 w 742042"/>
                    <a:gd name="connsiteY7" fmla="*/ 1719618 h 2729552"/>
                    <a:gd name="connsiteX8" fmla="*/ 714746 w 742042"/>
                    <a:gd name="connsiteY8" fmla="*/ 1856096 h 2729552"/>
                    <a:gd name="connsiteX9" fmla="*/ 5063 w 742042"/>
                    <a:gd name="connsiteY9" fmla="*/ 2019869 h 2729552"/>
                    <a:gd name="connsiteX10" fmla="*/ 400848 w 742042"/>
                    <a:gd name="connsiteY10" fmla="*/ 2169994 h 2729552"/>
                    <a:gd name="connsiteX11" fmla="*/ 482734 w 742042"/>
                    <a:gd name="connsiteY11" fmla="*/ 2729552 h 2729552"/>
                    <a:gd name="connsiteX0" fmla="*/ 359878 w 742016"/>
                    <a:gd name="connsiteY0" fmla="*/ 0 h 2920620"/>
                    <a:gd name="connsiteX1" fmla="*/ 359878 w 742016"/>
                    <a:gd name="connsiteY1" fmla="*/ 723332 h 2920620"/>
                    <a:gd name="connsiteX2" fmla="*/ 687425 w 742016"/>
                    <a:gd name="connsiteY2" fmla="*/ 1009934 h 2920620"/>
                    <a:gd name="connsiteX3" fmla="*/ 5037 w 742016"/>
                    <a:gd name="connsiteY3" fmla="*/ 1146412 h 2920620"/>
                    <a:gd name="connsiteX4" fmla="*/ 728368 w 742016"/>
                    <a:gd name="connsiteY4" fmla="*/ 1296537 h 2920620"/>
                    <a:gd name="connsiteX5" fmla="*/ 18684 w 742016"/>
                    <a:gd name="connsiteY5" fmla="*/ 1446663 h 2920620"/>
                    <a:gd name="connsiteX6" fmla="*/ 742016 w 742016"/>
                    <a:gd name="connsiteY6" fmla="*/ 1583140 h 2920620"/>
                    <a:gd name="connsiteX7" fmla="*/ 18684 w 742016"/>
                    <a:gd name="connsiteY7" fmla="*/ 1719618 h 2920620"/>
                    <a:gd name="connsiteX8" fmla="*/ 714720 w 742016"/>
                    <a:gd name="connsiteY8" fmla="*/ 1856096 h 2920620"/>
                    <a:gd name="connsiteX9" fmla="*/ 5037 w 742016"/>
                    <a:gd name="connsiteY9" fmla="*/ 2019869 h 2920620"/>
                    <a:gd name="connsiteX10" fmla="*/ 400822 w 742016"/>
                    <a:gd name="connsiteY10" fmla="*/ 2169994 h 2920620"/>
                    <a:gd name="connsiteX11" fmla="*/ 469060 w 742016"/>
                    <a:gd name="connsiteY11" fmla="*/ 2920620 h 2920620"/>
                    <a:gd name="connsiteX0" fmla="*/ 359878 w 742016"/>
                    <a:gd name="connsiteY0" fmla="*/ 0 h 2920620"/>
                    <a:gd name="connsiteX1" fmla="*/ 359878 w 742016"/>
                    <a:gd name="connsiteY1" fmla="*/ 791570 h 2920620"/>
                    <a:gd name="connsiteX2" fmla="*/ 687425 w 742016"/>
                    <a:gd name="connsiteY2" fmla="*/ 1009934 h 2920620"/>
                    <a:gd name="connsiteX3" fmla="*/ 5037 w 742016"/>
                    <a:gd name="connsiteY3" fmla="*/ 1146412 h 2920620"/>
                    <a:gd name="connsiteX4" fmla="*/ 728368 w 742016"/>
                    <a:gd name="connsiteY4" fmla="*/ 1296537 h 2920620"/>
                    <a:gd name="connsiteX5" fmla="*/ 18684 w 742016"/>
                    <a:gd name="connsiteY5" fmla="*/ 1446663 h 2920620"/>
                    <a:gd name="connsiteX6" fmla="*/ 742016 w 742016"/>
                    <a:gd name="connsiteY6" fmla="*/ 1583140 h 2920620"/>
                    <a:gd name="connsiteX7" fmla="*/ 18684 w 742016"/>
                    <a:gd name="connsiteY7" fmla="*/ 1719618 h 2920620"/>
                    <a:gd name="connsiteX8" fmla="*/ 714720 w 742016"/>
                    <a:gd name="connsiteY8" fmla="*/ 1856096 h 2920620"/>
                    <a:gd name="connsiteX9" fmla="*/ 5037 w 742016"/>
                    <a:gd name="connsiteY9" fmla="*/ 2019869 h 2920620"/>
                    <a:gd name="connsiteX10" fmla="*/ 400822 w 742016"/>
                    <a:gd name="connsiteY10" fmla="*/ 2169994 h 2920620"/>
                    <a:gd name="connsiteX11" fmla="*/ 469060 w 742016"/>
                    <a:gd name="connsiteY11" fmla="*/ 2920620 h 2920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42016" h="2920620">
                      <a:moveTo>
                        <a:pt x="359878" y="0"/>
                      </a:moveTo>
                      <a:cubicBezTo>
                        <a:pt x="359878" y="291152"/>
                        <a:pt x="305287" y="623248"/>
                        <a:pt x="359878" y="791570"/>
                      </a:cubicBezTo>
                      <a:cubicBezTo>
                        <a:pt x="414469" y="959892"/>
                        <a:pt x="746565" y="950794"/>
                        <a:pt x="687425" y="1009934"/>
                      </a:cubicBezTo>
                      <a:cubicBezTo>
                        <a:pt x="628285" y="1069074"/>
                        <a:pt x="-1787" y="1098645"/>
                        <a:pt x="5037" y="1146412"/>
                      </a:cubicBezTo>
                      <a:cubicBezTo>
                        <a:pt x="11861" y="1194179"/>
                        <a:pt x="726094" y="1246495"/>
                        <a:pt x="728368" y="1296537"/>
                      </a:cubicBezTo>
                      <a:cubicBezTo>
                        <a:pt x="730642" y="1346579"/>
                        <a:pt x="16409" y="1398896"/>
                        <a:pt x="18684" y="1446663"/>
                      </a:cubicBezTo>
                      <a:cubicBezTo>
                        <a:pt x="20959" y="1494430"/>
                        <a:pt x="742016" y="1537648"/>
                        <a:pt x="742016" y="1583140"/>
                      </a:cubicBezTo>
                      <a:cubicBezTo>
                        <a:pt x="742016" y="1628632"/>
                        <a:pt x="23233" y="1674125"/>
                        <a:pt x="18684" y="1719618"/>
                      </a:cubicBezTo>
                      <a:cubicBezTo>
                        <a:pt x="14135" y="1765111"/>
                        <a:pt x="716994" y="1806054"/>
                        <a:pt x="714720" y="1856096"/>
                      </a:cubicBezTo>
                      <a:cubicBezTo>
                        <a:pt x="712446" y="1906138"/>
                        <a:pt x="57353" y="1967553"/>
                        <a:pt x="5037" y="2019869"/>
                      </a:cubicBezTo>
                      <a:cubicBezTo>
                        <a:pt x="-47279" y="2072185"/>
                        <a:pt x="323485" y="2019869"/>
                        <a:pt x="400822" y="2169994"/>
                      </a:cubicBezTo>
                      <a:cubicBezTo>
                        <a:pt x="478159" y="2320119"/>
                        <a:pt x="467923" y="2522560"/>
                        <a:pt x="469060" y="2920620"/>
                      </a:cubicBezTo>
                    </a:path>
                  </a:pathLst>
                </a:custGeom>
                <a:noFill/>
                <a:ln w="3810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1" name="Freeform 50"/>
                <p:cNvSpPr/>
                <p:nvPr/>
              </p:nvSpPr>
              <p:spPr>
                <a:xfrm>
                  <a:off x="10373739" y="2049115"/>
                  <a:ext cx="477691" cy="1687728"/>
                </a:xfrm>
                <a:custGeom>
                  <a:avLst/>
                  <a:gdLst>
                    <a:gd name="connsiteX0" fmla="*/ 359904 w 742042"/>
                    <a:gd name="connsiteY0" fmla="*/ 0 h 2729552"/>
                    <a:gd name="connsiteX1" fmla="*/ 359904 w 742042"/>
                    <a:gd name="connsiteY1" fmla="*/ 723332 h 2729552"/>
                    <a:gd name="connsiteX2" fmla="*/ 687451 w 742042"/>
                    <a:gd name="connsiteY2" fmla="*/ 1009934 h 2729552"/>
                    <a:gd name="connsiteX3" fmla="*/ 5063 w 742042"/>
                    <a:gd name="connsiteY3" fmla="*/ 1146412 h 2729552"/>
                    <a:gd name="connsiteX4" fmla="*/ 728394 w 742042"/>
                    <a:gd name="connsiteY4" fmla="*/ 1296537 h 2729552"/>
                    <a:gd name="connsiteX5" fmla="*/ 18710 w 742042"/>
                    <a:gd name="connsiteY5" fmla="*/ 1446663 h 2729552"/>
                    <a:gd name="connsiteX6" fmla="*/ 742042 w 742042"/>
                    <a:gd name="connsiteY6" fmla="*/ 1583140 h 2729552"/>
                    <a:gd name="connsiteX7" fmla="*/ 18710 w 742042"/>
                    <a:gd name="connsiteY7" fmla="*/ 1719618 h 2729552"/>
                    <a:gd name="connsiteX8" fmla="*/ 714746 w 742042"/>
                    <a:gd name="connsiteY8" fmla="*/ 1856096 h 2729552"/>
                    <a:gd name="connsiteX9" fmla="*/ 5063 w 742042"/>
                    <a:gd name="connsiteY9" fmla="*/ 2019869 h 2729552"/>
                    <a:gd name="connsiteX10" fmla="*/ 400848 w 742042"/>
                    <a:gd name="connsiteY10" fmla="*/ 2169994 h 2729552"/>
                    <a:gd name="connsiteX11" fmla="*/ 482734 w 742042"/>
                    <a:gd name="connsiteY11" fmla="*/ 2729552 h 2729552"/>
                    <a:gd name="connsiteX0" fmla="*/ 332608 w 742042"/>
                    <a:gd name="connsiteY0" fmla="*/ 0 h 2729552"/>
                    <a:gd name="connsiteX1" fmla="*/ 359904 w 742042"/>
                    <a:gd name="connsiteY1" fmla="*/ 723332 h 2729552"/>
                    <a:gd name="connsiteX2" fmla="*/ 687451 w 742042"/>
                    <a:gd name="connsiteY2" fmla="*/ 1009934 h 2729552"/>
                    <a:gd name="connsiteX3" fmla="*/ 5063 w 742042"/>
                    <a:gd name="connsiteY3" fmla="*/ 1146412 h 2729552"/>
                    <a:gd name="connsiteX4" fmla="*/ 728394 w 742042"/>
                    <a:gd name="connsiteY4" fmla="*/ 1296537 h 2729552"/>
                    <a:gd name="connsiteX5" fmla="*/ 18710 w 742042"/>
                    <a:gd name="connsiteY5" fmla="*/ 1446663 h 2729552"/>
                    <a:gd name="connsiteX6" fmla="*/ 742042 w 742042"/>
                    <a:gd name="connsiteY6" fmla="*/ 1583140 h 2729552"/>
                    <a:gd name="connsiteX7" fmla="*/ 18710 w 742042"/>
                    <a:gd name="connsiteY7" fmla="*/ 1719618 h 2729552"/>
                    <a:gd name="connsiteX8" fmla="*/ 714746 w 742042"/>
                    <a:gd name="connsiteY8" fmla="*/ 1856096 h 2729552"/>
                    <a:gd name="connsiteX9" fmla="*/ 5063 w 742042"/>
                    <a:gd name="connsiteY9" fmla="*/ 2019869 h 2729552"/>
                    <a:gd name="connsiteX10" fmla="*/ 400848 w 742042"/>
                    <a:gd name="connsiteY10" fmla="*/ 2169994 h 2729552"/>
                    <a:gd name="connsiteX11" fmla="*/ 482734 w 742042"/>
                    <a:gd name="connsiteY11" fmla="*/ 2729552 h 2729552"/>
                    <a:gd name="connsiteX0" fmla="*/ 332608 w 742042"/>
                    <a:gd name="connsiteY0" fmla="*/ 0 h 2729552"/>
                    <a:gd name="connsiteX1" fmla="*/ 359904 w 742042"/>
                    <a:gd name="connsiteY1" fmla="*/ 723332 h 2729552"/>
                    <a:gd name="connsiteX2" fmla="*/ 687451 w 742042"/>
                    <a:gd name="connsiteY2" fmla="*/ 1009934 h 2729552"/>
                    <a:gd name="connsiteX3" fmla="*/ 5063 w 742042"/>
                    <a:gd name="connsiteY3" fmla="*/ 1146412 h 2729552"/>
                    <a:gd name="connsiteX4" fmla="*/ 728394 w 742042"/>
                    <a:gd name="connsiteY4" fmla="*/ 1296537 h 2729552"/>
                    <a:gd name="connsiteX5" fmla="*/ 18710 w 742042"/>
                    <a:gd name="connsiteY5" fmla="*/ 1446663 h 2729552"/>
                    <a:gd name="connsiteX6" fmla="*/ 742042 w 742042"/>
                    <a:gd name="connsiteY6" fmla="*/ 1583140 h 2729552"/>
                    <a:gd name="connsiteX7" fmla="*/ 18710 w 742042"/>
                    <a:gd name="connsiteY7" fmla="*/ 1719618 h 2729552"/>
                    <a:gd name="connsiteX8" fmla="*/ 714746 w 742042"/>
                    <a:gd name="connsiteY8" fmla="*/ 1856096 h 2729552"/>
                    <a:gd name="connsiteX9" fmla="*/ 5063 w 742042"/>
                    <a:gd name="connsiteY9" fmla="*/ 2019869 h 2729552"/>
                    <a:gd name="connsiteX10" fmla="*/ 400848 w 742042"/>
                    <a:gd name="connsiteY10" fmla="*/ 2169994 h 2729552"/>
                    <a:gd name="connsiteX11" fmla="*/ 482734 w 742042"/>
                    <a:gd name="connsiteY11" fmla="*/ 2729552 h 2729552"/>
                    <a:gd name="connsiteX0" fmla="*/ 359904 w 742042"/>
                    <a:gd name="connsiteY0" fmla="*/ 0 h 2729552"/>
                    <a:gd name="connsiteX1" fmla="*/ 359904 w 742042"/>
                    <a:gd name="connsiteY1" fmla="*/ 723332 h 2729552"/>
                    <a:gd name="connsiteX2" fmla="*/ 687451 w 742042"/>
                    <a:gd name="connsiteY2" fmla="*/ 1009934 h 2729552"/>
                    <a:gd name="connsiteX3" fmla="*/ 5063 w 742042"/>
                    <a:gd name="connsiteY3" fmla="*/ 1146412 h 2729552"/>
                    <a:gd name="connsiteX4" fmla="*/ 728394 w 742042"/>
                    <a:gd name="connsiteY4" fmla="*/ 1296537 h 2729552"/>
                    <a:gd name="connsiteX5" fmla="*/ 18710 w 742042"/>
                    <a:gd name="connsiteY5" fmla="*/ 1446663 h 2729552"/>
                    <a:gd name="connsiteX6" fmla="*/ 742042 w 742042"/>
                    <a:gd name="connsiteY6" fmla="*/ 1583140 h 2729552"/>
                    <a:gd name="connsiteX7" fmla="*/ 18710 w 742042"/>
                    <a:gd name="connsiteY7" fmla="*/ 1719618 h 2729552"/>
                    <a:gd name="connsiteX8" fmla="*/ 714746 w 742042"/>
                    <a:gd name="connsiteY8" fmla="*/ 1856096 h 2729552"/>
                    <a:gd name="connsiteX9" fmla="*/ 5063 w 742042"/>
                    <a:gd name="connsiteY9" fmla="*/ 2019869 h 2729552"/>
                    <a:gd name="connsiteX10" fmla="*/ 400848 w 742042"/>
                    <a:gd name="connsiteY10" fmla="*/ 2169994 h 2729552"/>
                    <a:gd name="connsiteX11" fmla="*/ 482734 w 742042"/>
                    <a:gd name="connsiteY11" fmla="*/ 2729552 h 2729552"/>
                    <a:gd name="connsiteX0" fmla="*/ 359904 w 742042"/>
                    <a:gd name="connsiteY0" fmla="*/ 0 h 2729552"/>
                    <a:gd name="connsiteX1" fmla="*/ 359904 w 742042"/>
                    <a:gd name="connsiteY1" fmla="*/ 723332 h 2729552"/>
                    <a:gd name="connsiteX2" fmla="*/ 687451 w 742042"/>
                    <a:gd name="connsiteY2" fmla="*/ 1009934 h 2729552"/>
                    <a:gd name="connsiteX3" fmla="*/ 5063 w 742042"/>
                    <a:gd name="connsiteY3" fmla="*/ 1146412 h 2729552"/>
                    <a:gd name="connsiteX4" fmla="*/ 728394 w 742042"/>
                    <a:gd name="connsiteY4" fmla="*/ 1296537 h 2729552"/>
                    <a:gd name="connsiteX5" fmla="*/ 18710 w 742042"/>
                    <a:gd name="connsiteY5" fmla="*/ 1446663 h 2729552"/>
                    <a:gd name="connsiteX6" fmla="*/ 742042 w 742042"/>
                    <a:gd name="connsiteY6" fmla="*/ 1583140 h 2729552"/>
                    <a:gd name="connsiteX7" fmla="*/ 18710 w 742042"/>
                    <a:gd name="connsiteY7" fmla="*/ 1719618 h 2729552"/>
                    <a:gd name="connsiteX8" fmla="*/ 714746 w 742042"/>
                    <a:gd name="connsiteY8" fmla="*/ 1856096 h 2729552"/>
                    <a:gd name="connsiteX9" fmla="*/ 5063 w 742042"/>
                    <a:gd name="connsiteY9" fmla="*/ 2019869 h 2729552"/>
                    <a:gd name="connsiteX10" fmla="*/ 400848 w 742042"/>
                    <a:gd name="connsiteY10" fmla="*/ 2169994 h 2729552"/>
                    <a:gd name="connsiteX11" fmla="*/ 482734 w 742042"/>
                    <a:gd name="connsiteY11" fmla="*/ 2729552 h 2729552"/>
                    <a:gd name="connsiteX0" fmla="*/ 359904 w 742042"/>
                    <a:gd name="connsiteY0" fmla="*/ 0 h 2729552"/>
                    <a:gd name="connsiteX1" fmla="*/ 359904 w 742042"/>
                    <a:gd name="connsiteY1" fmla="*/ 723332 h 2729552"/>
                    <a:gd name="connsiteX2" fmla="*/ 687451 w 742042"/>
                    <a:gd name="connsiteY2" fmla="*/ 1009934 h 2729552"/>
                    <a:gd name="connsiteX3" fmla="*/ 5063 w 742042"/>
                    <a:gd name="connsiteY3" fmla="*/ 1146412 h 2729552"/>
                    <a:gd name="connsiteX4" fmla="*/ 728394 w 742042"/>
                    <a:gd name="connsiteY4" fmla="*/ 1296537 h 2729552"/>
                    <a:gd name="connsiteX5" fmla="*/ 18710 w 742042"/>
                    <a:gd name="connsiteY5" fmla="*/ 1446663 h 2729552"/>
                    <a:gd name="connsiteX6" fmla="*/ 742042 w 742042"/>
                    <a:gd name="connsiteY6" fmla="*/ 1583140 h 2729552"/>
                    <a:gd name="connsiteX7" fmla="*/ 18710 w 742042"/>
                    <a:gd name="connsiteY7" fmla="*/ 1719618 h 2729552"/>
                    <a:gd name="connsiteX8" fmla="*/ 714746 w 742042"/>
                    <a:gd name="connsiteY8" fmla="*/ 1856096 h 2729552"/>
                    <a:gd name="connsiteX9" fmla="*/ 5063 w 742042"/>
                    <a:gd name="connsiteY9" fmla="*/ 2019869 h 2729552"/>
                    <a:gd name="connsiteX10" fmla="*/ 400848 w 742042"/>
                    <a:gd name="connsiteY10" fmla="*/ 2169994 h 2729552"/>
                    <a:gd name="connsiteX11" fmla="*/ 482734 w 742042"/>
                    <a:gd name="connsiteY11" fmla="*/ 2729552 h 2729552"/>
                    <a:gd name="connsiteX0" fmla="*/ 359878 w 742016"/>
                    <a:gd name="connsiteY0" fmla="*/ 0 h 2920620"/>
                    <a:gd name="connsiteX1" fmla="*/ 359878 w 742016"/>
                    <a:gd name="connsiteY1" fmla="*/ 723332 h 2920620"/>
                    <a:gd name="connsiteX2" fmla="*/ 687425 w 742016"/>
                    <a:gd name="connsiteY2" fmla="*/ 1009934 h 2920620"/>
                    <a:gd name="connsiteX3" fmla="*/ 5037 w 742016"/>
                    <a:gd name="connsiteY3" fmla="*/ 1146412 h 2920620"/>
                    <a:gd name="connsiteX4" fmla="*/ 728368 w 742016"/>
                    <a:gd name="connsiteY4" fmla="*/ 1296537 h 2920620"/>
                    <a:gd name="connsiteX5" fmla="*/ 18684 w 742016"/>
                    <a:gd name="connsiteY5" fmla="*/ 1446663 h 2920620"/>
                    <a:gd name="connsiteX6" fmla="*/ 742016 w 742016"/>
                    <a:gd name="connsiteY6" fmla="*/ 1583140 h 2920620"/>
                    <a:gd name="connsiteX7" fmla="*/ 18684 w 742016"/>
                    <a:gd name="connsiteY7" fmla="*/ 1719618 h 2920620"/>
                    <a:gd name="connsiteX8" fmla="*/ 714720 w 742016"/>
                    <a:gd name="connsiteY8" fmla="*/ 1856096 h 2920620"/>
                    <a:gd name="connsiteX9" fmla="*/ 5037 w 742016"/>
                    <a:gd name="connsiteY9" fmla="*/ 2019869 h 2920620"/>
                    <a:gd name="connsiteX10" fmla="*/ 400822 w 742016"/>
                    <a:gd name="connsiteY10" fmla="*/ 2169994 h 2920620"/>
                    <a:gd name="connsiteX11" fmla="*/ 469060 w 742016"/>
                    <a:gd name="connsiteY11" fmla="*/ 2920620 h 2920620"/>
                    <a:gd name="connsiteX0" fmla="*/ 359878 w 742016"/>
                    <a:gd name="connsiteY0" fmla="*/ 0 h 2920620"/>
                    <a:gd name="connsiteX1" fmla="*/ 359878 w 742016"/>
                    <a:gd name="connsiteY1" fmla="*/ 791570 h 2920620"/>
                    <a:gd name="connsiteX2" fmla="*/ 687425 w 742016"/>
                    <a:gd name="connsiteY2" fmla="*/ 1009934 h 2920620"/>
                    <a:gd name="connsiteX3" fmla="*/ 5037 w 742016"/>
                    <a:gd name="connsiteY3" fmla="*/ 1146412 h 2920620"/>
                    <a:gd name="connsiteX4" fmla="*/ 728368 w 742016"/>
                    <a:gd name="connsiteY4" fmla="*/ 1296537 h 2920620"/>
                    <a:gd name="connsiteX5" fmla="*/ 18684 w 742016"/>
                    <a:gd name="connsiteY5" fmla="*/ 1446663 h 2920620"/>
                    <a:gd name="connsiteX6" fmla="*/ 742016 w 742016"/>
                    <a:gd name="connsiteY6" fmla="*/ 1583140 h 2920620"/>
                    <a:gd name="connsiteX7" fmla="*/ 18684 w 742016"/>
                    <a:gd name="connsiteY7" fmla="*/ 1719618 h 2920620"/>
                    <a:gd name="connsiteX8" fmla="*/ 714720 w 742016"/>
                    <a:gd name="connsiteY8" fmla="*/ 1856096 h 2920620"/>
                    <a:gd name="connsiteX9" fmla="*/ 5037 w 742016"/>
                    <a:gd name="connsiteY9" fmla="*/ 2019869 h 2920620"/>
                    <a:gd name="connsiteX10" fmla="*/ 400822 w 742016"/>
                    <a:gd name="connsiteY10" fmla="*/ 2169994 h 2920620"/>
                    <a:gd name="connsiteX11" fmla="*/ 469060 w 742016"/>
                    <a:gd name="connsiteY11" fmla="*/ 2920620 h 29206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42016" h="2920620">
                      <a:moveTo>
                        <a:pt x="359878" y="0"/>
                      </a:moveTo>
                      <a:cubicBezTo>
                        <a:pt x="359878" y="291152"/>
                        <a:pt x="305287" y="623248"/>
                        <a:pt x="359878" y="791570"/>
                      </a:cubicBezTo>
                      <a:cubicBezTo>
                        <a:pt x="414469" y="959892"/>
                        <a:pt x="746565" y="950794"/>
                        <a:pt x="687425" y="1009934"/>
                      </a:cubicBezTo>
                      <a:cubicBezTo>
                        <a:pt x="628285" y="1069074"/>
                        <a:pt x="-1787" y="1098645"/>
                        <a:pt x="5037" y="1146412"/>
                      </a:cubicBezTo>
                      <a:cubicBezTo>
                        <a:pt x="11861" y="1194179"/>
                        <a:pt x="726094" y="1246495"/>
                        <a:pt x="728368" y="1296537"/>
                      </a:cubicBezTo>
                      <a:cubicBezTo>
                        <a:pt x="730642" y="1346579"/>
                        <a:pt x="16409" y="1398896"/>
                        <a:pt x="18684" y="1446663"/>
                      </a:cubicBezTo>
                      <a:cubicBezTo>
                        <a:pt x="20959" y="1494430"/>
                        <a:pt x="742016" y="1537648"/>
                        <a:pt x="742016" y="1583140"/>
                      </a:cubicBezTo>
                      <a:cubicBezTo>
                        <a:pt x="742016" y="1628632"/>
                        <a:pt x="23233" y="1674125"/>
                        <a:pt x="18684" y="1719618"/>
                      </a:cubicBezTo>
                      <a:cubicBezTo>
                        <a:pt x="14135" y="1765111"/>
                        <a:pt x="716994" y="1806054"/>
                        <a:pt x="714720" y="1856096"/>
                      </a:cubicBezTo>
                      <a:cubicBezTo>
                        <a:pt x="712446" y="1906138"/>
                        <a:pt x="57353" y="1967553"/>
                        <a:pt x="5037" y="2019869"/>
                      </a:cubicBezTo>
                      <a:cubicBezTo>
                        <a:pt x="-47279" y="2072185"/>
                        <a:pt x="323485" y="2019869"/>
                        <a:pt x="400822" y="2169994"/>
                      </a:cubicBezTo>
                      <a:cubicBezTo>
                        <a:pt x="478159" y="2320119"/>
                        <a:pt x="467923" y="2522560"/>
                        <a:pt x="469060" y="2920620"/>
                      </a:cubicBezTo>
                    </a:path>
                  </a:pathLst>
                </a:custGeom>
                <a:noFill/>
                <a:ln w="3810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9642586" y="4096231"/>
                    <a:ext cx="753848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IN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l-GR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𝛀</m:t>
                          </m:r>
                        </m:oMath>
                      </m:oMathPara>
                    </a14:m>
                    <a:endParaRPr lang="en-IN" sz="32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2586" y="4096231"/>
                    <a:ext cx="753848" cy="49244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9191509" y="2073341"/>
                    <a:ext cx="538739" cy="31555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l-GR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𝛀</m:t>
                          </m:r>
                        </m:oMath>
                      </m:oMathPara>
                    </a14:m>
                    <a:endParaRPr lang="en-IN" sz="20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91509" y="2073341"/>
                    <a:ext cx="538739" cy="31555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598" r="-3448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9982204" y="2073341"/>
                    <a:ext cx="538739" cy="31555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l-GR" sz="2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𝛀</m:t>
                          </m:r>
                        </m:oMath>
                      </m:oMathPara>
                    </a14:m>
                    <a:endParaRPr lang="en-IN" sz="2000" b="1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82204" y="2073341"/>
                    <a:ext cx="538739" cy="31555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409" r="-3409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2" name="Rectangle 11"/>
          <p:cNvSpPr/>
          <p:nvPr/>
        </p:nvSpPr>
        <p:spPr>
          <a:xfrm>
            <a:off x="0" y="4416040"/>
            <a:ext cx="12192000" cy="21894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In case of semiconductors, the heating of samples due to soldering results in injection of </a:t>
            </a:r>
          </a:p>
          <a:p>
            <a:pPr marL="273050">
              <a:spcBef>
                <a:spcPts val="1000"/>
              </a:spcBef>
              <a:buClr>
                <a:schemeClr val="accent6"/>
              </a:buClr>
            </a:pPr>
            <a:r>
              <a:rPr lang="en-US" sz="2400" dirty="0"/>
              <a:t>impurities into the materials thereby affecting </a:t>
            </a:r>
            <a:r>
              <a:rPr lang="en-US" sz="2400" dirty="0" smtClean="0"/>
              <a:t>intrinsic </a:t>
            </a:r>
            <a:r>
              <a:rPr lang="en-US" sz="2400" dirty="0"/>
              <a:t>electrical </a:t>
            </a:r>
            <a:r>
              <a:rPr lang="en-US" sz="2400" dirty="0" smtClean="0"/>
              <a:t>resistivity.</a:t>
            </a:r>
            <a:endParaRPr lang="en-US" sz="2400" dirty="0"/>
          </a:p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In </a:t>
            </a:r>
            <a:r>
              <a:rPr lang="en-US" sz="2400" dirty="0"/>
              <a:t>case of semiconductors, contacts between metallic probes and semiconducting sample are </a:t>
            </a:r>
            <a:r>
              <a:rPr lang="en-US" sz="2400" dirty="0" smtClean="0"/>
              <a:t>not</a:t>
            </a:r>
          </a:p>
          <a:p>
            <a:pPr marL="273050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Ohmic </a:t>
            </a:r>
            <a:r>
              <a:rPr lang="en-US" sz="2400" dirty="0"/>
              <a:t>in nature (rather they are of Schottky nature) works as barrier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382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  <p:bldP spid="1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Probe Method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331"/>
            <a:ext cx="5151460" cy="4409650"/>
          </a:xfrm>
          <a:prstGeom prst="rect">
            <a:avLst/>
          </a:prstGeom>
        </p:spPr>
      </p:pic>
      <p:pic>
        <p:nvPicPr>
          <p:cNvPr id="1028" name="Picture 4" descr="Image result for multimeter measuring resista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40000">
            <a:off x="5697922" y="1076767"/>
            <a:ext cx="4754880" cy="47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999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1064525" y="1828800"/>
            <a:ext cx="9962866" cy="3411940"/>
          </a:xfrm>
          <a:prstGeom prst="horizontalScroll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5400" b="1" dirty="0">
                <a:solidFill>
                  <a:srgbClr val="002060"/>
                </a:solidFill>
                <a:cs typeface="Times New Roman" panose="02020603050405020304" pitchFamily="18" charset="0"/>
              </a:rPr>
              <a:t>Four – Probe Method</a:t>
            </a:r>
          </a:p>
        </p:txBody>
      </p:sp>
    </p:spTree>
    <p:extLst>
      <p:ext uri="{BB962C8B-B14F-4D97-AF65-F5344CB8AC3E}">
        <p14:creationId xmlns:p14="http://schemas.microsoft.com/office/powerpoint/2010/main" val="396527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Four – Probe </a:t>
            </a:r>
            <a:r>
              <a:rPr lang="en-IN" dirty="0" smtClean="0"/>
              <a:t>Method</a:t>
            </a:r>
            <a:endParaRPr lang="en-IN" dirty="0"/>
          </a:p>
        </p:txBody>
      </p:sp>
      <p:sp>
        <p:nvSpPr>
          <p:cNvPr id="52" name="Rectangle 51"/>
          <p:cNvSpPr/>
          <p:nvPr/>
        </p:nvSpPr>
        <p:spPr>
          <a:xfrm>
            <a:off x="0" y="711201"/>
            <a:ext cx="12192000" cy="54038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Four–probe </a:t>
            </a:r>
            <a:r>
              <a:rPr lang="en-US" sz="2400" dirty="0"/>
              <a:t>method, also known as four </a:t>
            </a:r>
            <a:r>
              <a:rPr lang="en-US" sz="2400" dirty="0" smtClean="0"/>
              <a:t>terminal sensing </a:t>
            </a:r>
            <a:r>
              <a:rPr lang="en-US" sz="2400" dirty="0"/>
              <a:t>(4T sensing) or 4–wire sensing is </a:t>
            </a:r>
            <a:r>
              <a:rPr lang="en-US" sz="2400" dirty="0" smtClean="0"/>
              <a:t>an </a:t>
            </a:r>
          </a:p>
          <a:p>
            <a:pPr marL="273050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electrical impedance measuring technique, that uses separate pairs of current carrying and </a:t>
            </a:r>
          </a:p>
          <a:p>
            <a:pPr marL="273050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voltage sensing electrodes to make more accurate measurements.   </a:t>
            </a:r>
          </a:p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It </a:t>
            </a:r>
            <a:r>
              <a:rPr lang="en-US" sz="2400" dirty="0"/>
              <a:t>is used to measure the sheet resistance of either </a:t>
            </a:r>
            <a:r>
              <a:rPr lang="en-US" sz="2400" dirty="0" smtClean="0"/>
              <a:t>a bulk </a:t>
            </a:r>
            <a:r>
              <a:rPr lang="en-US" sz="2400" dirty="0"/>
              <a:t>or a thin film specimen.</a:t>
            </a:r>
          </a:p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It </a:t>
            </a:r>
            <a:r>
              <a:rPr lang="en-US" sz="2400" dirty="0"/>
              <a:t>uses a set of four probes, distance between </a:t>
            </a:r>
            <a:r>
              <a:rPr lang="en-US" sz="2400" dirty="0" smtClean="0"/>
              <a:t>each probe </a:t>
            </a:r>
            <a:r>
              <a:rPr lang="en-US" sz="2400" dirty="0"/>
              <a:t>is ‘s’.</a:t>
            </a:r>
          </a:p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A </a:t>
            </a:r>
            <a:r>
              <a:rPr lang="en-US" sz="2400" dirty="0"/>
              <a:t>current source is connected between the outer two </a:t>
            </a:r>
            <a:r>
              <a:rPr lang="en-US" sz="2400" dirty="0" smtClean="0"/>
              <a:t>probes </a:t>
            </a:r>
            <a:r>
              <a:rPr lang="en-US" sz="2400" dirty="0"/>
              <a:t>and a voltmeter is </a:t>
            </a:r>
            <a:r>
              <a:rPr lang="en-US" sz="2400" dirty="0" smtClean="0"/>
              <a:t>connected </a:t>
            </a:r>
          </a:p>
          <a:p>
            <a:pPr marL="273050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between the inner two probes.</a:t>
            </a:r>
          </a:p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To </a:t>
            </a:r>
            <a:r>
              <a:rPr lang="en-US" sz="2400" dirty="0"/>
              <a:t>measure the resistivity of the sample, a constant current I goes through the two outer probes </a:t>
            </a:r>
            <a:endParaRPr lang="en-US" sz="2400" dirty="0" smtClean="0"/>
          </a:p>
          <a:p>
            <a:pPr marL="273050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and </a:t>
            </a:r>
            <a:r>
              <a:rPr lang="en-US" sz="2400" dirty="0"/>
              <a:t>voltage drop between the inner two probes is measured.</a:t>
            </a:r>
          </a:p>
          <a:p>
            <a:pPr marL="265113" indent="-265113"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 smtClean="0"/>
              <a:t>A </a:t>
            </a:r>
            <a:r>
              <a:rPr lang="en-US" sz="2400" dirty="0"/>
              <a:t>very high impedance voltmeter is used, so current does not flow through the voltmeter, hence </a:t>
            </a:r>
            <a:endParaRPr lang="en-US" sz="2400" dirty="0" smtClean="0"/>
          </a:p>
          <a:p>
            <a:pPr marL="273050">
              <a:spcBef>
                <a:spcPts val="1000"/>
              </a:spcBef>
              <a:buClr>
                <a:schemeClr val="accent6"/>
              </a:buClr>
            </a:pPr>
            <a:r>
              <a:rPr lang="en-US" sz="2400" dirty="0" smtClean="0"/>
              <a:t>the </a:t>
            </a:r>
            <a:r>
              <a:rPr lang="en-US" sz="2400" dirty="0"/>
              <a:t>contact resistance are eliminated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455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15220</TotalTime>
  <Words>1881</Words>
  <Application>Microsoft Office PowerPoint</Application>
  <PresentationFormat>Widescreen</PresentationFormat>
  <Paragraphs>374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Segoe UI Black</vt:lpstr>
      <vt:lpstr>Arial</vt:lpstr>
      <vt:lpstr>Roboto Condensed</vt:lpstr>
      <vt:lpstr>Calibri</vt:lpstr>
      <vt:lpstr>Wingdings</vt:lpstr>
      <vt:lpstr>Times New Roman</vt:lpstr>
      <vt:lpstr>Cambria Math</vt:lpstr>
      <vt:lpstr>Roboto Condensed Light</vt:lpstr>
      <vt:lpstr>Cambria</vt:lpstr>
      <vt:lpstr>Wingdings 3</vt:lpstr>
      <vt:lpstr>Office Theme</vt:lpstr>
      <vt:lpstr>Module:4</vt:lpstr>
      <vt:lpstr>PowerPoint Presentation</vt:lpstr>
      <vt:lpstr>PowerPoint Presentation</vt:lpstr>
      <vt:lpstr>Two Probe Method</vt:lpstr>
      <vt:lpstr>Two Probe Method</vt:lpstr>
      <vt:lpstr>Two Probe Method</vt:lpstr>
      <vt:lpstr>Two Probe Method</vt:lpstr>
      <vt:lpstr>PowerPoint Presentation</vt:lpstr>
      <vt:lpstr>Four – Probe Method</vt:lpstr>
      <vt:lpstr>Four – Probe Method</vt:lpstr>
      <vt:lpstr>Four – Probe Method</vt:lpstr>
      <vt:lpstr>Four – Probe Method</vt:lpstr>
      <vt:lpstr>Four – Probe Method</vt:lpstr>
      <vt:lpstr>Four – Probe Method</vt:lpstr>
      <vt:lpstr>Four – Probe Method</vt:lpstr>
      <vt:lpstr>Four – Probe Method</vt:lpstr>
      <vt:lpstr>Four – Probe Method</vt:lpstr>
      <vt:lpstr>PowerPoint Presentation</vt:lpstr>
      <vt:lpstr>Vander Pauw measurement</vt:lpstr>
      <vt:lpstr>Vander Pauw measurement</vt:lpstr>
      <vt:lpstr>Vander Pauw measurement</vt:lpstr>
      <vt:lpstr>Vander Pauw measurement</vt:lpstr>
      <vt:lpstr>Vander Pauw measurement</vt:lpstr>
      <vt:lpstr>Vander Pauw measurement</vt:lpstr>
      <vt:lpstr>PowerPoint Presentation</vt:lpstr>
      <vt:lpstr>Hall effect</vt:lpstr>
      <vt:lpstr>Hall effect</vt:lpstr>
      <vt:lpstr>Hall effect</vt:lpstr>
      <vt:lpstr>Hall effect</vt:lpstr>
      <vt:lpstr>Hall effect</vt:lpstr>
      <vt:lpstr>Hall effect</vt:lpstr>
      <vt:lpstr>Hall effect</vt:lpstr>
      <vt:lpstr>PowerPoint Presentation</vt:lpstr>
      <vt:lpstr>Deep level Transient Spectroscopy (DLTS)</vt:lpstr>
      <vt:lpstr>Deep level Transient Spectroscopy (DLTS)</vt:lpstr>
      <vt:lpstr>Deep level Transient Spectroscopy (DLTS)</vt:lpstr>
      <vt:lpstr>Deep level Transient Spectroscopy (DLTS)</vt:lpstr>
      <vt:lpstr>PowerPoint Presentation</vt:lpstr>
      <vt:lpstr>UV – Vis Spectroscopy</vt:lpstr>
      <vt:lpstr>UV – Vis Spectroscopy</vt:lpstr>
      <vt:lpstr>UV – Vis Spectroscopy</vt:lpstr>
      <vt:lpstr>UV – Vis Spectroscopy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Vishal Vadgama</cp:lastModifiedBy>
  <cp:revision>1180</cp:revision>
  <dcterms:created xsi:type="dcterms:W3CDTF">2020-05-01T05:09:15Z</dcterms:created>
  <dcterms:modified xsi:type="dcterms:W3CDTF">2021-03-13T03:24:42Z</dcterms:modified>
</cp:coreProperties>
</file>